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3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Lst>
  <p:sldSz cx="12192000" cy="6858000"/>
  <p:notesSz cx="6858000" cy="9144000"/>
  <p:embeddedFontLst>
    <p:embeddedFont>
      <p:font typeface="Calibri" panose="020F0502020204030204" pitchFamily="34" charset="0"/>
      <p:regular r:id="rId38"/>
      <p:bold r:id="rId39"/>
      <p:italic r:id="rId40"/>
      <p:boldItalic r:id="rId41"/>
    </p:embeddedFont>
    <p:embeddedFont>
      <p:font typeface="Cambria Math" panose="02040503050406030204" pitchFamily="18" charset="0"/>
      <p:regular r:id="rId42"/>
    </p:embeddedFont>
    <p:embeddedFont>
      <p:font typeface="Montserrat Light" panose="00000400000000000000" pitchFamily="2" charset="0"/>
      <p:regular r:id="rId43"/>
      <p:bold r:id="rId44"/>
      <p:italic r:id="rId45"/>
      <p:boldItalic r:id="rId46"/>
    </p:embeddedFont>
    <p:embeddedFont>
      <p:font typeface="Roboto Mono" panose="020B0604020202020204" charset="0"/>
      <p:regular r:id="rId47"/>
      <p:bold r:id="rId48"/>
      <p:italic r:id="rId49"/>
      <p:boldItalic r:id="rId50"/>
    </p:embeddedFont>
    <p:embeddedFont>
      <p:font typeface="Roboto Mono Light" panose="020B0604020202020204" charset="0"/>
      <p:regular r:id="rId51"/>
      <p:bold r:id="rId52"/>
      <p:italic r:id="rId53"/>
      <p:boldItalic r:id="rId54"/>
    </p:embeddedFont>
    <p:embeddedFont>
      <p:font typeface="Roboto Mono Medium" panose="020B0604020202020204" charset="0"/>
      <p:regular r:id="rId55"/>
      <p:bold r:id="rId56"/>
      <p:italic r:id="rId57"/>
      <p:boldItalic r:id="rId58"/>
    </p:embeddedFont>
    <p:embeddedFont>
      <p:font typeface="Sora" panose="020B0604020202020204" charset="0"/>
      <p:regular r:id="rId59"/>
      <p:bold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1" roundtripDataSignature="AMtx7mjxhOICIoDviFNG13H5ziLP7lzJp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C1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77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2.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2.fntdata"/><Relationship Id="rId57" Type="http://schemas.openxmlformats.org/officeDocument/2006/relationships/font" Target="fonts/font20.fntdata"/><Relationship Id="rId61" Type="http://customschemas.google.com/relationships/presentationmetadata" Target="meta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font" Target="fonts/font23.fntdata"/><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1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 name="Google Shape;18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451da4399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3" name="Google Shape;243;g1451da4399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451da43991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9" name="Google Shape;249;g1451da43991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42ad2f6649_0_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5" name="Google Shape;255;g142ad2f6649_0_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42ad2f6649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g142ad2f6649_0_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62" name="Google Shape;262;g142ad2f6649_0_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42ad2f6649_0_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7" name="Google Shape;267;g142ad2f6649_0_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42ad2f6649_0_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3" name="Google Shape;273;g142ad2f6649_0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451da43991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9" name="Google Shape;279;g1451da43991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451da43991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5" name="Google Shape;285;g1451da43991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42ad2f6649_0_1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1" name="Google Shape;291;g142ad2f6649_0_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42ad2f6649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142ad2f6649_0_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98" name="Google Shape;298;g142ad2f6649_0_6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5" name="Google Shape;19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42ad2f6649_0_1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3" name="Google Shape;303;g142ad2f6649_0_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42ad2f6649_0_1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9" name="Google Shape;309;g142ad2f6649_0_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451da43991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5" name="Google Shape;315;g1451da43991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451da43991_0_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1" name="Google Shape;321;g1451da43991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42ad2f6649_0_1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7" name="Google Shape;327;g142ad2f6649_0_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42ad2f6649_0_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 name="Google Shape;333;g142ad2f6649_0_1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334" name="Google Shape;334;g142ad2f6649_0_1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42ad2f6649_0_1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9" name="Google Shape;339;g142ad2f6649_0_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42ad2f6649_0_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Google Shape;345;g142ad2f6649_0_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346" name="Google Shape;346;g142ad2f6649_0_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42ad2f6649_0_1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1" name="Google Shape;351;g142ad2f6649_0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42ad2f6649_0_1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7" name="Google Shape;357;g142ad2f6649_0_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02" name="Google Shape;20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451da43991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3" name="Google Shape;363;g1451da43991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42ad2f6649_0_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g142ad2f6649_0_1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370" name="Google Shape;370;g142ad2f6649_0_1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42ad2f6649_0_1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5" name="Google Shape;375;g142ad2f6649_0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451da43991_0_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g1451da43991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7" name="Google Shape;38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2ad2f6649_0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g142ad2f6649_0_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14" name="Google Shape;214;g142ad2f6649_0_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ad2f6649_0_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42ad2f6649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42ad2f6649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g142ad2f6649_0_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26" name="Google Shape;226;g142ad2f6649_0_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42ad2f6649_0_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1" name="Google Shape;231;g142ad2f6649_0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42ad2f6649_0_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7" name="Google Shape;237;g142ad2f6649_0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7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7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9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9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9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9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9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9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9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9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9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9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1"/>
        <p:cNvGrpSpPr/>
        <p:nvPr/>
      </p:nvGrpSpPr>
      <p:grpSpPr>
        <a:xfrm>
          <a:off x="0" y="0"/>
          <a:ext cx="0" cy="0"/>
          <a:chOff x="0" y="0"/>
          <a:chExt cx="0" cy="0"/>
        </a:xfrm>
      </p:grpSpPr>
      <p:sp>
        <p:nvSpPr>
          <p:cNvPr id="92" name="Google Shape;92;p72"/>
          <p:cNvSpPr txBox="1">
            <a:spLocks noGrp="1"/>
          </p:cNvSpPr>
          <p:nvPr>
            <p:ph type="title"/>
          </p:nvPr>
        </p:nvSpPr>
        <p:spPr>
          <a:xfrm>
            <a:off x="388943" y="365125"/>
            <a:ext cx="1150998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72"/>
          <p:cNvSpPr txBox="1">
            <a:spLocks noGrp="1"/>
          </p:cNvSpPr>
          <p:nvPr>
            <p:ph type="body" idx="1"/>
          </p:nvPr>
        </p:nvSpPr>
        <p:spPr>
          <a:xfrm>
            <a:off x="388943" y="1825625"/>
            <a:ext cx="11509980" cy="435133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94" name="Google Shape;94;p72"/>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95" name="Google Shape;95;p72"/>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96" name="Google Shape;96;p72"/>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97" name="Google Shape;97;p72"/>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cxnSp>
        <p:nvCxnSpPr>
          <p:cNvPr id="98" name="Google Shape;98;p72"/>
          <p:cNvCxnSpPr/>
          <p:nvPr/>
        </p:nvCxnSpPr>
        <p:spPr>
          <a:xfrm>
            <a:off x="504885" y="1224951"/>
            <a:ext cx="3640347" cy="0"/>
          </a:xfrm>
          <a:prstGeom prst="straightConnector1">
            <a:avLst/>
          </a:prstGeom>
          <a:noFill/>
          <a:ln w="28575" cap="flat" cmpd="sng">
            <a:solidFill>
              <a:srgbClr val="F3C145"/>
            </a:solidFill>
            <a:prstDash val="solid"/>
            <a:miter lim="800000"/>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sp>
        <p:nvSpPr>
          <p:cNvPr id="100" name="Google Shape;100;p7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01" name="Google Shape;101;p73"/>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02" name="Google Shape;102;p73"/>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03" name="Google Shape;103;p73"/>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04" name="Google Shape;104;p73"/>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05" name="Google Shape;105;p73"/>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cxnSp>
        <p:nvCxnSpPr>
          <p:cNvPr id="106" name="Google Shape;106;p73"/>
          <p:cNvCxnSpPr/>
          <p:nvPr/>
        </p:nvCxnSpPr>
        <p:spPr>
          <a:xfrm>
            <a:off x="504885" y="1224951"/>
            <a:ext cx="3640347" cy="0"/>
          </a:xfrm>
          <a:prstGeom prst="straightConnector1">
            <a:avLst/>
          </a:prstGeom>
          <a:noFill/>
          <a:ln w="28575" cap="flat" cmpd="sng">
            <a:solidFill>
              <a:srgbClr val="F3C145"/>
            </a:solidFill>
            <a:prstDash val="solid"/>
            <a:miter lim="800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107"/>
        <p:cNvGrpSpPr/>
        <p:nvPr/>
      </p:nvGrpSpPr>
      <p:grpSpPr>
        <a:xfrm>
          <a:off x="0" y="0"/>
          <a:ext cx="0" cy="0"/>
          <a:chOff x="0" y="0"/>
          <a:chExt cx="0" cy="0"/>
        </a:xfrm>
      </p:grpSpPr>
      <p:sp>
        <p:nvSpPr>
          <p:cNvPr id="108" name="Google Shape;108;p74"/>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103864"/>
              </a:buClr>
              <a:buSzPts val="4400"/>
              <a:buFont typeface="Sora"/>
              <a:buNone/>
              <a:defRPr sz="44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09" name="Google Shape;109;p74"/>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10" name="Google Shape;110;p74"/>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11" name="Google Shape;111;p74"/>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pic>
        <p:nvPicPr>
          <p:cNvPr id="112" name="Google Shape;112;p74"/>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13" name="Google Shape;113;p74"/>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cxnSp>
        <p:nvCxnSpPr>
          <p:cNvPr id="114" name="Google Shape;114;p74"/>
          <p:cNvCxnSpPr/>
          <p:nvPr/>
        </p:nvCxnSpPr>
        <p:spPr>
          <a:xfrm>
            <a:off x="3969975" y="3588007"/>
            <a:ext cx="4252050" cy="0"/>
          </a:xfrm>
          <a:prstGeom prst="straightConnector1">
            <a:avLst/>
          </a:prstGeom>
          <a:noFill/>
          <a:ln w="28575" cap="flat" cmpd="sng">
            <a:solidFill>
              <a:srgbClr val="F3C145"/>
            </a:solidFill>
            <a:prstDash val="solid"/>
            <a:miter lim="800000"/>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15"/>
        <p:cNvGrpSpPr/>
        <p:nvPr/>
      </p:nvGrpSpPr>
      <p:grpSpPr>
        <a:xfrm>
          <a:off x="0" y="0"/>
          <a:ext cx="0" cy="0"/>
          <a:chOff x="0" y="0"/>
          <a:chExt cx="0" cy="0"/>
        </a:xfrm>
      </p:grpSpPr>
      <p:sp>
        <p:nvSpPr>
          <p:cNvPr id="116" name="Google Shape;116;p75"/>
          <p:cNvSpPr txBox="1"/>
          <p:nvPr/>
        </p:nvSpPr>
        <p:spPr>
          <a:xfrm>
            <a:off x="2499208" y="6356350"/>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888888"/>
              </a:solidFill>
              <a:latin typeface="Calibri"/>
              <a:ea typeface="Calibri"/>
              <a:cs typeface="Calibri"/>
              <a:sym typeface="Calibri"/>
            </a:endParaRPr>
          </a:p>
        </p:txBody>
      </p:sp>
      <p:cxnSp>
        <p:nvCxnSpPr>
          <p:cNvPr id="117" name="Google Shape;117;p75"/>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18" name="Google Shape;118;p75"/>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19" name="Google Shape;119;p75"/>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20" name="Google Shape;120;p75"/>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extLst>
    <p:ext uri="{DCECCB84-F9BA-43D5-87BE-67443E8EF086}">
      <p15:sldGuideLst xmlns:p15="http://schemas.microsoft.com/office/powerpoint/2012/main">
        <p15:guide id="1" pos="240">
          <p15:clr>
            <a:srgbClr val="FBAE40"/>
          </p15:clr>
        </p15:guide>
        <p15:guide id="2" pos="7440">
          <p15:clr>
            <a:srgbClr val="FBAE40"/>
          </p15:clr>
        </p15:guide>
        <p15:guide id="3" orient="horz" pos="192">
          <p15:clr>
            <a:srgbClr val="FBAE40"/>
          </p15:clr>
        </p15:guide>
        <p15:guide id="4" orient="horz" pos="412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1"/>
        <p:cNvGrpSpPr/>
        <p:nvPr/>
      </p:nvGrpSpPr>
      <p:grpSpPr>
        <a:xfrm>
          <a:off x="0" y="0"/>
          <a:ext cx="0" cy="0"/>
          <a:chOff x="0" y="0"/>
          <a:chExt cx="0" cy="0"/>
        </a:xfrm>
      </p:grpSpPr>
      <p:sp>
        <p:nvSpPr>
          <p:cNvPr id="122" name="Google Shape;122;p76"/>
          <p:cNvSpPr txBox="1">
            <a:spLocks noGrp="1"/>
          </p:cNvSpPr>
          <p:nvPr>
            <p:ph type="title"/>
          </p:nvPr>
        </p:nvSpPr>
        <p:spPr>
          <a:xfrm>
            <a:off x="388943" y="365125"/>
            <a:ext cx="11419126"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76"/>
          <p:cNvSpPr txBox="1">
            <a:spLocks noGrp="1"/>
          </p:cNvSpPr>
          <p:nvPr>
            <p:ph type="body" idx="1"/>
          </p:nvPr>
        </p:nvSpPr>
        <p:spPr>
          <a:xfrm>
            <a:off x="388943" y="1825625"/>
            <a:ext cx="5854700" cy="435133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76"/>
          <p:cNvSpPr txBox="1">
            <a:spLocks noGrp="1"/>
          </p:cNvSpPr>
          <p:nvPr>
            <p:ph type="body" idx="2"/>
          </p:nvPr>
        </p:nvSpPr>
        <p:spPr>
          <a:xfrm>
            <a:off x="6172199" y="1825625"/>
            <a:ext cx="5630857" cy="435133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25" name="Google Shape;125;p76"/>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26" name="Google Shape;126;p76"/>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27" name="Google Shape;127;p76"/>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28" name="Google Shape;128;p76"/>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29" name="Google Shape;129;p76"/>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0"/>
        <p:cNvGrpSpPr/>
        <p:nvPr/>
      </p:nvGrpSpPr>
      <p:grpSpPr>
        <a:xfrm>
          <a:off x="0" y="0"/>
          <a:ext cx="0" cy="0"/>
          <a:chOff x="0" y="0"/>
          <a:chExt cx="0" cy="0"/>
        </a:xfrm>
      </p:grpSpPr>
      <p:sp>
        <p:nvSpPr>
          <p:cNvPr id="131" name="Google Shape;131;p77"/>
          <p:cNvSpPr txBox="1">
            <a:spLocks noGrp="1"/>
          </p:cNvSpPr>
          <p:nvPr>
            <p:ph type="title"/>
          </p:nvPr>
        </p:nvSpPr>
        <p:spPr>
          <a:xfrm>
            <a:off x="388943" y="365125"/>
            <a:ext cx="11391889"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77"/>
          <p:cNvSpPr txBox="1">
            <a:spLocks noGrp="1"/>
          </p:cNvSpPr>
          <p:nvPr>
            <p:ph type="body" idx="1"/>
          </p:nvPr>
        </p:nvSpPr>
        <p:spPr>
          <a:xfrm>
            <a:off x="388944" y="1681163"/>
            <a:ext cx="560863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103864"/>
              </a:buClr>
              <a:buSzPts val="2400"/>
              <a:buNone/>
              <a:defRPr sz="2400" b="1">
                <a:solidFill>
                  <a:srgbClr val="103864"/>
                </a:solidFill>
                <a:latin typeface="Roboto Mono Medium"/>
                <a:ea typeface="Roboto Mono Medium"/>
                <a:cs typeface="Roboto Mono Medium"/>
                <a:sym typeface="Roboto Mono Medium"/>
              </a:defRPr>
            </a:lvl1pPr>
            <a:lvl2pPr marL="914400" lvl="1" indent="-228600" algn="l">
              <a:lnSpc>
                <a:spcPct val="90000"/>
              </a:lnSpc>
              <a:spcBef>
                <a:spcPts val="500"/>
              </a:spcBef>
              <a:spcAft>
                <a:spcPts val="0"/>
              </a:spcAft>
              <a:buClr>
                <a:srgbClr val="103864"/>
              </a:buClr>
              <a:buSzPts val="2000"/>
              <a:buNone/>
              <a:defRPr sz="2000" b="1"/>
            </a:lvl2pPr>
            <a:lvl3pPr marL="1371600" lvl="2" indent="-228600" algn="l">
              <a:lnSpc>
                <a:spcPct val="90000"/>
              </a:lnSpc>
              <a:spcBef>
                <a:spcPts val="500"/>
              </a:spcBef>
              <a:spcAft>
                <a:spcPts val="0"/>
              </a:spcAft>
              <a:buClr>
                <a:srgbClr val="103864"/>
              </a:buClr>
              <a:buSzPts val="1800"/>
              <a:buNone/>
              <a:defRPr sz="1800" b="1"/>
            </a:lvl3pPr>
            <a:lvl4pPr marL="1828800" lvl="3" indent="-228600" algn="l">
              <a:lnSpc>
                <a:spcPct val="90000"/>
              </a:lnSpc>
              <a:spcBef>
                <a:spcPts val="500"/>
              </a:spcBef>
              <a:spcAft>
                <a:spcPts val="0"/>
              </a:spcAft>
              <a:buClr>
                <a:srgbClr val="103864"/>
              </a:buClr>
              <a:buSzPts val="1600"/>
              <a:buNone/>
              <a:defRPr sz="1600" b="1"/>
            </a:lvl4pPr>
            <a:lvl5pPr marL="2286000" lvl="4" indent="-228600" algn="l">
              <a:lnSpc>
                <a:spcPct val="90000"/>
              </a:lnSpc>
              <a:spcBef>
                <a:spcPts val="500"/>
              </a:spcBef>
              <a:spcAft>
                <a:spcPts val="0"/>
              </a:spcAft>
              <a:buClr>
                <a:srgbClr val="103864"/>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3" name="Google Shape;133;p77"/>
          <p:cNvSpPr txBox="1">
            <a:spLocks noGrp="1"/>
          </p:cNvSpPr>
          <p:nvPr>
            <p:ph type="body" idx="2"/>
          </p:nvPr>
        </p:nvSpPr>
        <p:spPr>
          <a:xfrm>
            <a:off x="388944" y="2505075"/>
            <a:ext cx="5608632" cy="368458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a:ea typeface="Roboto Mono"/>
                <a:cs typeface="Roboto Mono"/>
                <a:sym typeface="Roboto Mono"/>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a:ea typeface="Roboto Mono"/>
                <a:cs typeface="Roboto Mono"/>
                <a:sym typeface="Roboto Mono"/>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a:ea typeface="Roboto Mono"/>
                <a:cs typeface="Roboto Mono"/>
                <a:sym typeface="Roboto Mono"/>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4" name="Google Shape;134;p77"/>
          <p:cNvSpPr txBox="1">
            <a:spLocks noGrp="1"/>
          </p:cNvSpPr>
          <p:nvPr>
            <p:ph type="body" idx="3"/>
          </p:nvPr>
        </p:nvSpPr>
        <p:spPr>
          <a:xfrm>
            <a:off x="6172200" y="1681163"/>
            <a:ext cx="560863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103864"/>
              </a:buClr>
              <a:buSzPts val="2400"/>
              <a:buNone/>
              <a:defRPr sz="2400" b="1">
                <a:solidFill>
                  <a:srgbClr val="103864"/>
                </a:solidFill>
                <a:latin typeface="Roboto Mono Medium"/>
                <a:ea typeface="Roboto Mono Medium"/>
                <a:cs typeface="Roboto Mono Medium"/>
                <a:sym typeface="Roboto Mono Medium"/>
              </a:defRPr>
            </a:lvl1pPr>
            <a:lvl2pPr marL="914400" lvl="1" indent="-228600" algn="l">
              <a:lnSpc>
                <a:spcPct val="90000"/>
              </a:lnSpc>
              <a:spcBef>
                <a:spcPts val="500"/>
              </a:spcBef>
              <a:spcAft>
                <a:spcPts val="0"/>
              </a:spcAft>
              <a:buClr>
                <a:srgbClr val="103864"/>
              </a:buClr>
              <a:buSzPts val="2000"/>
              <a:buNone/>
              <a:defRPr sz="2000" b="1"/>
            </a:lvl2pPr>
            <a:lvl3pPr marL="1371600" lvl="2" indent="-228600" algn="l">
              <a:lnSpc>
                <a:spcPct val="90000"/>
              </a:lnSpc>
              <a:spcBef>
                <a:spcPts val="500"/>
              </a:spcBef>
              <a:spcAft>
                <a:spcPts val="0"/>
              </a:spcAft>
              <a:buClr>
                <a:srgbClr val="103864"/>
              </a:buClr>
              <a:buSzPts val="1800"/>
              <a:buNone/>
              <a:defRPr sz="1800" b="1"/>
            </a:lvl3pPr>
            <a:lvl4pPr marL="1828800" lvl="3" indent="-228600" algn="l">
              <a:lnSpc>
                <a:spcPct val="90000"/>
              </a:lnSpc>
              <a:spcBef>
                <a:spcPts val="500"/>
              </a:spcBef>
              <a:spcAft>
                <a:spcPts val="0"/>
              </a:spcAft>
              <a:buClr>
                <a:srgbClr val="103864"/>
              </a:buClr>
              <a:buSzPts val="1600"/>
              <a:buNone/>
              <a:defRPr sz="1600" b="1"/>
            </a:lvl4pPr>
            <a:lvl5pPr marL="2286000" lvl="4" indent="-228600" algn="l">
              <a:lnSpc>
                <a:spcPct val="90000"/>
              </a:lnSpc>
              <a:spcBef>
                <a:spcPts val="500"/>
              </a:spcBef>
              <a:spcAft>
                <a:spcPts val="0"/>
              </a:spcAft>
              <a:buClr>
                <a:srgbClr val="103864"/>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5" name="Google Shape;135;p77"/>
          <p:cNvSpPr txBox="1">
            <a:spLocks noGrp="1"/>
          </p:cNvSpPr>
          <p:nvPr>
            <p:ph type="body" idx="4"/>
          </p:nvPr>
        </p:nvSpPr>
        <p:spPr>
          <a:xfrm>
            <a:off x="6172200" y="2505075"/>
            <a:ext cx="5608632" cy="368458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Medium"/>
                <a:ea typeface="Roboto Mono Medium"/>
                <a:cs typeface="Roboto Mono Medium"/>
                <a:sym typeface="Roboto Mono Medium"/>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Medium"/>
                <a:ea typeface="Roboto Mono Medium"/>
                <a:cs typeface="Roboto Mono Medium"/>
                <a:sym typeface="Roboto Mono Medium"/>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Medium"/>
                <a:ea typeface="Roboto Mono Medium"/>
                <a:cs typeface="Roboto Mono Medium"/>
                <a:sym typeface="Roboto Mono Medium"/>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36" name="Google Shape;136;p77"/>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37" name="Google Shape;137;p77"/>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38" name="Google Shape;138;p77"/>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39" name="Google Shape;139;p77"/>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40" name="Google Shape;140;p77"/>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1"/>
        <p:cNvGrpSpPr/>
        <p:nvPr/>
      </p:nvGrpSpPr>
      <p:grpSpPr>
        <a:xfrm>
          <a:off x="0" y="0"/>
          <a:ext cx="0" cy="0"/>
          <a:chOff x="0" y="0"/>
          <a:chExt cx="0" cy="0"/>
        </a:xfrm>
      </p:grpSpPr>
      <p:cxnSp>
        <p:nvCxnSpPr>
          <p:cNvPr id="142" name="Google Shape;142;p78"/>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43" name="Google Shape;143;p78"/>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44" name="Google Shape;144;p78"/>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45" name="Google Shape;145;p78"/>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46" name="Google Shape;146;p78"/>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7"/>
        <p:cNvGrpSpPr/>
        <p:nvPr/>
      </p:nvGrpSpPr>
      <p:grpSpPr>
        <a:xfrm>
          <a:off x="0" y="0"/>
          <a:ext cx="0" cy="0"/>
          <a:chOff x="0" y="0"/>
          <a:chExt cx="0" cy="0"/>
        </a:xfrm>
      </p:grpSpPr>
      <p:sp>
        <p:nvSpPr>
          <p:cNvPr id="148" name="Google Shape;148;p79"/>
          <p:cNvSpPr txBox="1">
            <a:spLocks noGrp="1"/>
          </p:cNvSpPr>
          <p:nvPr>
            <p:ph type="title"/>
          </p:nvPr>
        </p:nvSpPr>
        <p:spPr>
          <a:xfrm>
            <a:off x="388944" y="457200"/>
            <a:ext cx="4383082"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03864"/>
              </a:buClr>
              <a:buSzPts val="2800"/>
              <a:buFont typeface="Roboto Mono Light"/>
              <a:buNone/>
              <a:defRPr sz="2800">
                <a:solidFill>
                  <a:srgbClr val="103864"/>
                </a:solidFill>
                <a:latin typeface="Roboto Mono Light"/>
                <a:ea typeface="Roboto Mono Light"/>
                <a:cs typeface="Roboto Mono Light"/>
                <a:sym typeface="Roboto Mono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79"/>
          <p:cNvSpPr txBox="1">
            <a:spLocks noGrp="1"/>
          </p:cNvSpPr>
          <p:nvPr>
            <p:ph type="body" idx="1"/>
          </p:nvPr>
        </p:nvSpPr>
        <p:spPr>
          <a:xfrm>
            <a:off x="5183188" y="987425"/>
            <a:ext cx="6619868" cy="4873625"/>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103864"/>
              </a:buClr>
              <a:buSzPts val="2800"/>
              <a:buChar char="•"/>
              <a:defRPr sz="2800">
                <a:solidFill>
                  <a:srgbClr val="103864"/>
                </a:solidFill>
                <a:latin typeface="Roboto Mono"/>
                <a:ea typeface="Roboto Mono"/>
                <a:cs typeface="Roboto Mono"/>
                <a:sym typeface="Roboto Mono"/>
              </a:defRPr>
            </a:lvl1pPr>
            <a:lvl2pPr marL="914400" lvl="1" indent="-381000" algn="l">
              <a:lnSpc>
                <a:spcPct val="90000"/>
              </a:lnSpc>
              <a:spcBef>
                <a:spcPts val="500"/>
              </a:spcBef>
              <a:spcAft>
                <a:spcPts val="0"/>
              </a:spcAft>
              <a:buClr>
                <a:srgbClr val="103864"/>
              </a:buClr>
              <a:buSzPts val="2400"/>
              <a:buChar char="•"/>
              <a:defRPr sz="2400">
                <a:solidFill>
                  <a:srgbClr val="103864"/>
                </a:solidFill>
                <a:latin typeface="Roboto Mono"/>
                <a:ea typeface="Roboto Mono"/>
                <a:cs typeface="Roboto Mono"/>
                <a:sym typeface="Roboto Mono"/>
              </a:defRPr>
            </a:lvl2pPr>
            <a:lvl3pPr marL="1371600" lvl="2" indent="-355600" algn="l">
              <a:lnSpc>
                <a:spcPct val="90000"/>
              </a:lnSpc>
              <a:spcBef>
                <a:spcPts val="500"/>
              </a:spcBef>
              <a:spcAft>
                <a:spcPts val="0"/>
              </a:spcAft>
              <a:buClr>
                <a:srgbClr val="103864"/>
              </a:buClr>
              <a:buSzPts val="2000"/>
              <a:buChar char="•"/>
              <a:defRPr sz="2000">
                <a:solidFill>
                  <a:srgbClr val="103864"/>
                </a:solidFill>
                <a:latin typeface="Roboto Mono"/>
                <a:ea typeface="Roboto Mono"/>
                <a:cs typeface="Roboto Mono"/>
                <a:sym typeface="Roboto Mono"/>
              </a:defRPr>
            </a:lvl3pPr>
            <a:lvl4pPr marL="1828800" lvl="3" indent="-342900" algn="l">
              <a:lnSpc>
                <a:spcPct val="90000"/>
              </a:lnSpc>
              <a:spcBef>
                <a:spcPts val="500"/>
              </a:spcBef>
              <a:spcAft>
                <a:spcPts val="0"/>
              </a:spcAft>
              <a:buClr>
                <a:srgbClr val="103864"/>
              </a:buClr>
              <a:buSzPts val="1800"/>
              <a:buChar char="•"/>
              <a:defRPr sz="1800">
                <a:solidFill>
                  <a:srgbClr val="103864"/>
                </a:solidFill>
                <a:latin typeface="Roboto Mono"/>
                <a:ea typeface="Roboto Mono"/>
                <a:cs typeface="Roboto Mono"/>
                <a:sym typeface="Roboto Mono"/>
              </a:defRPr>
            </a:lvl4pPr>
            <a:lvl5pPr marL="2286000" lvl="4" indent="-342900" algn="l">
              <a:lnSpc>
                <a:spcPct val="90000"/>
              </a:lnSpc>
              <a:spcBef>
                <a:spcPts val="500"/>
              </a:spcBef>
              <a:spcAft>
                <a:spcPts val="0"/>
              </a:spcAft>
              <a:buClr>
                <a:srgbClr val="103864"/>
              </a:buClr>
              <a:buSzPts val="1800"/>
              <a:buChar char="•"/>
              <a:defRPr sz="1800">
                <a:solidFill>
                  <a:srgbClr val="103864"/>
                </a:solidFill>
                <a:latin typeface="Roboto Mono"/>
                <a:ea typeface="Roboto Mono"/>
                <a:cs typeface="Roboto Mono"/>
                <a:sym typeface="Roboto Mono"/>
              </a:defRPr>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50" name="Google Shape;150;p79"/>
          <p:cNvSpPr txBox="1">
            <a:spLocks noGrp="1"/>
          </p:cNvSpPr>
          <p:nvPr>
            <p:ph type="body" idx="2"/>
          </p:nvPr>
        </p:nvSpPr>
        <p:spPr>
          <a:xfrm>
            <a:off x="388944" y="2057400"/>
            <a:ext cx="4383082"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03864"/>
              </a:buClr>
              <a:buSzPts val="1200"/>
              <a:buNone/>
              <a:defRPr sz="1200">
                <a:solidFill>
                  <a:srgbClr val="103864"/>
                </a:solidFill>
                <a:latin typeface="Roboto Mono"/>
                <a:ea typeface="Roboto Mono"/>
                <a:cs typeface="Roboto Mono"/>
                <a:sym typeface="Roboto Mono"/>
              </a:defRPr>
            </a:lvl1pPr>
            <a:lvl2pPr marL="914400" lvl="1" indent="-228600" algn="l">
              <a:lnSpc>
                <a:spcPct val="90000"/>
              </a:lnSpc>
              <a:spcBef>
                <a:spcPts val="500"/>
              </a:spcBef>
              <a:spcAft>
                <a:spcPts val="0"/>
              </a:spcAft>
              <a:buClr>
                <a:srgbClr val="103864"/>
              </a:buClr>
              <a:buSzPts val="1400"/>
              <a:buNone/>
              <a:defRPr sz="1400"/>
            </a:lvl2pPr>
            <a:lvl3pPr marL="1371600" lvl="2" indent="-228600" algn="l">
              <a:lnSpc>
                <a:spcPct val="90000"/>
              </a:lnSpc>
              <a:spcBef>
                <a:spcPts val="500"/>
              </a:spcBef>
              <a:spcAft>
                <a:spcPts val="0"/>
              </a:spcAft>
              <a:buClr>
                <a:srgbClr val="103864"/>
              </a:buClr>
              <a:buSzPts val="1200"/>
              <a:buNone/>
              <a:defRPr sz="1200"/>
            </a:lvl3pPr>
            <a:lvl4pPr marL="1828800" lvl="3" indent="-228600" algn="l">
              <a:lnSpc>
                <a:spcPct val="90000"/>
              </a:lnSpc>
              <a:spcBef>
                <a:spcPts val="500"/>
              </a:spcBef>
              <a:spcAft>
                <a:spcPts val="0"/>
              </a:spcAft>
              <a:buClr>
                <a:srgbClr val="103864"/>
              </a:buClr>
              <a:buSzPts val="1000"/>
              <a:buNone/>
              <a:defRPr sz="1000"/>
            </a:lvl4pPr>
            <a:lvl5pPr marL="2286000" lvl="4" indent="-228600" algn="l">
              <a:lnSpc>
                <a:spcPct val="90000"/>
              </a:lnSpc>
              <a:spcBef>
                <a:spcPts val="500"/>
              </a:spcBef>
              <a:spcAft>
                <a:spcPts val="0"/>
              </a:spcAft>
              <a:buClr>
                <a:srgbClr val="103864"/>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cxnSp>
        <p:nvCxnSpPr>
          <p:cNvPr id="151" name="Google Shape;151;p79"/>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52" name="Google Shape;152;p79"/>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53" name="Google Shape;153;p79"/>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54" name="Google Shape;154;p79"/>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55" name="Google Shape;155;p79"/>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8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8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8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8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6"/>
        <p:cNvGrpSpPr/>
        <p:nvPr/>
      </p:nvGrpSpPr>
      <p:grpSpPr>
        <a:xfrm>
          <a:off x="0" y="0"/>
          <a:ext cx="0" cy="0"/>
          <a:chOff x="0" y="0"/>
          <a:chExt cx="0" cy="0"/>
        </a:xfrm>
      </p:grpSpPr>
      <p:sp>
        <p:nvSpPr>
          <p:cNvPr id="157" name="Google Shape;157;p80"/>
          <p:cNvSpPr txBox="1">
            <a:spLocks noGrp="1"/>
          </p:cNvSpPr>
          <p:nvPr>
            <p:ph type="title"/>
          </p:nvPr>
        </p:nvSpPr>
        <p:spPr>
          <a:xfrm>
            <a:off x="388944" y="457200"/>
            <a:ext cx="4383082"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80"/>
          <p:cNvSpPr>
            <a:spLocks noGrp="1"/>
          </p:cNvSpPr>
          <p:nvPr>
            <p:ph type="pic" idx="2"/>
          </p:nvPr>
        </p:nvSpPr>
        <p:spPr>
          <a:xfrm>
            <a:off x="5183188" y="457201"/>
            <a:ext cx="6619868" cy="5403850"/>
          </a:xfrm>
          <a:prstGeom prst="rect">
            <a:avLst/>
          </a:prstGeom>
          <a:noFill/>
          <a:ln>
            <a:noFill/>
          </a:ln>
        </p:spPr>
      </p:sp>
      <p:sp>
        <p:nvSpPr>
          <p:cNvPr id="159" name="Google Shape;159;p80"/>
          <p:cNvSpPr txBox="1">
            <a:spLocks noGrp="1"/>
          </p:cNvSpPr>
          <p:nvPr>
            <p:ph type="body" idx="1"/>
          </p:nvPr>
        </p:nvSpPr>
        <p:spPr>
          <a:xfrm>
            <a:off x="388944" y="2057400"/>
            <a:ext cx="4383082"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03864"/>
              </a:buClr>
              <a:buSzPts val="1200"/>
              <a:buNone/>
              <a:defRPr sz="1200">
                <a:solidFill>
                  <a:srgbClr val="103864"/>
                </a:solidFill>
                <a:latin typeface="Roboto Mono"/>
                <a:ea typeface="Roboto Mono"/>
                <a:cs typeface="Roboto Mono"/>
                <a:sym typeface="Roboto Mono"/>
              </a:defRPr>
            </a:lvl1pPr>
            <a:lvl2pPr marL="914400" lvl="1" indent="-228600" algn="l">
              <a:lnSpc>
                <a:spcPct val="90000"/>
              </a:lnSpc>
              <a:spcBef>
                <a:spcPts val="500"/>
              </a:spcBef>
              <a:spcAft>
                <a:spcPts val="0"/>
              </a:spcAft>
              <a:buClr>
                <a:srgbClr val="103864"/>
              </a:buClr>
              <a:buSzPts val="1400"/>
              <a:buNone/>
              <a:defRPr sz="1400"/>
            </a:lvl2pPr>
            <a:lvl3pPr marL="1371600" lvl="2" indent="-228600" algn="l">
              <a:lnSpc>
                <a:spcPct val="90000"/>
              </a:lnSpc>
              <a:spcBef>
                <a:spcPts val="500"/>
              </a:spcBef>
              <a:spcAft>
                <a:spcPts val="0"/>
              </a:spcAft>
              <a:buClr>
                <a:srgbClr val="103864"/>
              </a:buClr>
              <a:buSzPts val="1200"/>
              <a:buNone/>
              <a:defRPr sz="1200"/>
            </a:lvl3pPr>
            <a:lvl4pPr marL="1828800" lvl="3" indent="-228600" algn="l">
              <a:lnSpc>
                <a:spcPct val="90000"/>
              </a:lnSpc>
              <a:spcBef>
                <a:spcPts val="500"/>
              </a:spcBef>
              <a:spcAft>
                <a:spcPts val="0"/>
              </a:spcAft>
              <a:buClr>
                <a:srgbClr val="103864"/>
              </a:buClr>
              <a:buSzPts val="1000"/>
              <a:buNone/>
              <a:defRPr sz="1000"/>
            </a:lvl4pPr>
            <a:lvl5pPr marL="2286000" lvl="4" indent="-228600" algn="l">
              <a:lnSpc>
                <a:spcPct val="90000"/>
              </a:lnSpc>
              <a:spcBef>
                <a:spcPts val="500"/>
              </a:spcBef>
              <a:spcAft>
                <a:spcPts val="0"/>
              </a:spcAft>
              <a:buClr>
                <a:srgbClr val="103864"/>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cxnSp>
        <p:nvCxnSpPr>
          <p:cNvPr id="160" name="Google Shape;160;p80"/>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61" name="Google Shape;161;p80"/>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62" name="Google Shape;162;p80"/>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63" name="Google Shape;163;p80"/>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64" name="Google Shape;164;p80"/>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5"/>
        <p:cNvGrpSpPr/>
        <p:nvPr/>
      </p:nvGrpSpPr>
      <p:grpSpPr>
        <a:xfrm>
          <a:off x="0" y="0"/>
          <a:ext cx="0" cy="0"/>
          <a:chOff x="0" y="0"/>
          <a:chExt cx="0" cy="0"/>
        </a:xfrm>
      </p:grpSpPr>
      <p:sp>
        <p:nvSpPr>
          <p:cNvPr id="166" name="Google Shape;166;p81"/>
          <p:cNvSpPr txBox="1">
            <a:spLocks noGrp="1"/>
          </p:cNvSpPr>
          <p:nvPr>
            <p:ph type="title"/>
          </p:nvPr>
        </p:nvSpPr>
        <p:spPr>
          <a:xfrm>
            <a:off x="388943" y="365125"/>
            <a:ext cx="11414113"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81"/>
          <p:cNvSpPr txBox="1">
            <a:spLocks noGrp="1"/>
          </p:cNvSpPr>
          <p:nvPr>
            <p:ph type="body" idx="1"/>
          </p:nvPr>
        </p:nvSpPr>
        <p:spPr>
          <a:xfrm rot="5400000">
            <a:off x="3920330" y="-1705762"/>
            <a:ext cx="4351338" cy="11414113"/>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a:ea typeface="Roboto Mono"/>
                <a:cs typeface="Roboto Mono"/>
                <a:sym typeface="Roboto Mono"/>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a:ea typeface="Roboto Mono"/>
                <a:cs typeface="Roboto Mono"/>
                <a:sym typeface="Roboto Mono"/>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a:ea typeface="Roboto Mono"/>
                <a:cs typeface="Roboto Mono"/>
                <a:sym typeface="Roboto Mono"/>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68" name="Google Shape;168;p81"/>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69" name="Google Shape;169;p81"/>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70" name="Google Shape;170;p81"/>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71" name="Google Shape;171;p81"/>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72" name="Google Shape;172;p81"/>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3"/>
        <p:cNvGrpSpPr/>
        <p:nvPr/>
      </p:nvGrpSpPr>
      <p:grpSpPr>
        <a:xfrm>
          <a:off x="0" y="0"/>
          <a:ext cx="0" cy="0"/>
          <a:chOff x="0" y="0"/>
          <a:chExt cx="0" cy="0"/>
        </a:xfrm>
      </p:grpSpPr>
      <p:sp>
        <p:nvSpPr>
          <p:cNvPr id="174" name="Google Shape;174;p82"/>
          <p:cNvSpPr txBox="1">
            <a:spLocks noGrp="1"/>
          </p:cNvSpPr>
          <p:nvPr>
            <p:ph type="title"/>
          </p:nvPr>
        </p:nvSpPr>
        <p:spPr>
          <a:xfrm rot="5400000">
            <a:off x="7563391" y="1841431"/>
            <a:ext cx="5497039" cy="31740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a:buNone/>
              <a:defRPr sz="3200">
                <a:solidFill>
                  <a:srgbClr val="103864"/>
                </a:solidFill>
                <a:latin typeface="Roboto Mono"/>
                <a:ea typeface="Roboto Mono"/>
                <a:cs typeface="Roboto Mono"/>
                <a:sym typeface="Roboto Mon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p82"/>
          <p:cNvSpPr txBox="1">
            <a:spLocks noGrp="1"/>
          </p:cNvSpPr>
          <p:nvPr>
            <p:ph type="body" idx="1"/>
          </p:nvPr>
        </p:nvSpPr>
        <p:spPr>
          <a:xfrm rot="5400000">
            <a:off x="1732201" y="-663336"/>
            <a:ext cx="5497040" cy="8183557"/>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Medium"/>
                <a:ea typeface="Roboto Mono Medium"/>
                <a:cs typeface="Roboto Mono Medium"/>
                <a:sym typeface="Roboto Mono Medium"/>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Medium"/>
                <a:ea typeface="Roboto Mono Medium"/>
                <a:cs typeface="Roboto Mono Medium"/>
                <a:sym typeface="Roboto Mono Medium"/>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Medium"/>
                <a:ea typeface="Roboto Mono Medium"/>
                <a:cs typeface="Roboto Mono Medium"/>
                <a:sym typeface="Roboto Mono Medium"/>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76" name="Google Shape;176;p82"/>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77" name="Google Shape;177;p82"/>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78" name="Google Shape;178;p82"/>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79" name="Google Shape;179;p82"/>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80" name="Google Shape;180;p82"/>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8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8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8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8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8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8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8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8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8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8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8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8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8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8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8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8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8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8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8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8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8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8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8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8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8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8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8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9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90"/>
          <p:cNvSpPr>
            <a:spLocks noGrp="1"/>
          </p:cNvSpPr>
          <p:nvPr>
            <p:ph type="pic" idx="2"/>
          </p:nvPr>
        </p:nvSpPr>
        <p:spPr>
          <a:xfrm>
            <a:off x="5183188" y="987425"/>
            <a:ext cx="6172200" cy="4873625"/>
          </a:xfrm>
          <a:prstGeom prst="rect">
            <a:avLst/>
          </a:prstGeom>
          <a:noFill/>
          <a:ln>
            <a:noFill/>
          </a:ln>
        </p:spPr>
      </p:sp>
      <p:sp>
        <p:nvSpPr>
          <p:cNvPr id="68" name="Google Shape;68;p9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9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9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9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p71"/>
          <p:cNvSpPr txBox="1">
            <a:spLocks noGrp="1"/>
          </p:cNvSpPr>
          <p:nvPr>
            <p:ph type="title"/>
          </p:nvPr>
        </p:nvSpPr>
        <p:spPr>
          <a:xfrm>
            <a:off x="388943" y="365125"/>
            <a:ext cx="11392749"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103864"/>
              </a:buClr>
              <a:buSzPts val="3200"/>
              <a:buFont typeface="Sora"/>
              <a:buNone/>
              <a:defRPr sz="3200" b="0" i="0" u="none" strike="noStrike" cap="none">
                <a:solidFill>
                  <a:srgbClr val="103864"/>
                </a:solidFill>
                <a:latin typeface="Sora"/>
                <a:ea typeface="Sora"/>
                <a:cs typeface="Sora"/>
                <a:sym typeface="Sor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6" name="Google Shape;86;p71"/>
          <p:cNvSpPr txBox="1">
            <a:spLocks noGrp="1"/>
          </p:cNvSpPr>
          <p:nvPr>
            <p:ph type="body" idx="1"/>
          </p:nvPr>
        </p:nvSpPr>
        <p:spPr>
          <a:xfrm>
            <a:off x="388943" y="1825625"/>
            <a:ext cx="11392749" cy="4351338"/>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90000"/>
              </a:lnSpc>
              <a:spcBef>
                <a:spcPts val="1000"/>
              </a:spcBef>
              <a:spcAft>
                <a:spcPts val="0"/>
              </a:spcAft>
              <a:buClr>
                <a:srgbClr val="103864"/>
              </a:buClr>
              <a:buSzPts val="3200"/>
              <a:buFont typeface="Arial"/>
              <a:buChar char="•"/>
              <a:defRPr sz="3200" b="0" i="0" u="none" strike="noStrike" cap="none">
                <a:solidFill>
                  <a:srgbClr val="103864"/>
                </a:solidFill>
                <a:latin typeface="Sora"/>
                <a:ea typeface="Sora"/>
                <a:cs typeface="Sora"/>
                <a:sym typeface="Sora"/>
              </a:defRPr>
            </a:lvl1pPr>
            <a:lvl2pPr marL="914400" marR="0" lvl="1" indent="-406400" algn="l" rtl="0">
              <a:lnSpc>
                <a:spcPct val="90000"/>
              </a:lnSpc>
              <a:spcBef>
                <a:spcPts val="500"/>
              </a:spcBef>
              <a:spcAft>
                <a:spcPts val="0"/>
              </a:spcAft>
              <a:buClr>
                <a:srgbClr val="103864"/>
              </a:buClr>
              <a:buSzPts val="2800"/>
              <a:buFont typeface="Arial"/>
              <a:buChar char="•"/>
              <a:defRPr sz="2800" b="0" i="0" u="none" strike="noStrike" cap="none">
                <a:solidFill>
                  <a:srgbClr val="103864"/>
                </a:solidFill>
                <a:latin typeface="Sora"/>
                <a:ea typeface="Sora"/>
                <a:cs typeface="Sora"/>
                <a:sym typeface="Sora"/>
              </a:defRPr>
            </a:lvl2pPr>
            <a:lvl3pPr marL="1371600" marR="0" lvl="2" indent="-381000" algn="l" rtl="0">
              <a:lnSpc>
                <a:spcPct val="90000"/>
              </a:lnSpc>
              <a:spcBef>
                <a:spcPts val="500"/>
              </a:spcBef>
              <a:spcAft>
                <a:spcPts val="0"/>
              </a:spcAft>
              <a:buClr>
                <a:srgbClr val="103864"/>
              </a:buClr>
              <a:buSzPts val="2400"/>
              <a:buFont typeface="Arial"/>
              <a:buChar char="•"/>
              <a:defRPr sz="2400" b="0" i="0" u="none" strike="noStrike" cap="none">
                <a:solidFill>
                  <a:srgbClr val="103864"/>
                </a:solidFill>
                <a:latin typeface="Sora"/>
                <a:ea typeface="Sora"/>
                <a:cs typeface="Sora"/>
                <a:sym typeface="Sora"/>
              </a:defRPr>
            </a:lvl3pPr>
            <a:lvl4pPr marL="1828800" marR="0" lvl="3" indent="-355600" algn="l" rtl="0">
              <a:lnSpc>
                <a:spcPct val="90000"/>
              </a:lnSpc>
              <a:spcBef>
                <a:spcPts val="500"/>
              </a:spcBef>
              <a:spcAft>
                <a:spcPts val="0"/>
              </a:spcAft>
              <a:buClr>
                <a:srgbClr val="103864"/>
              </a:buClr>
              <a:buSzPts val="2000"/>
              <a:buFont typeface="Arial"/>
              <a:buChar char="•"/>
              <a:defRPr sz="2000" b="0" i="0" u="none" strike="noStrike" cap="none">
                <a:solidFill>
                  <a:srgbClr val="103864"/>
                </a:solidFill>
                <a:latin typeface="Sora"/>
                <a:ea typeface="Sora"/>
                <a:cs typeface="Sora"/>
                <a:sym typeface="Sora"/>
              </a:defRPr>
            </a:lvl4pPr>
            <a:lvl5pPr marL="2286000" marR="0" lvl="4" indent="-355600" algn="l" rtl="0">
              <a:lnSpc>
                <a:spcPct val="90000"/>
              </a:lnSpc>
              <a:spcBef>
                <a:spcPts val="500"/>
              </a:spcBef>
              <a:spcAft>
                <a:spcPts val="0"/>
              </a:spcAft>
              <a:buClr>
                <a:srgbClr val="103864"/>
              </a:buClr>
              <a:buSzPts val="2000"/>
              <a:buFont typeface="Arial"/>
              <a:buChar char="•"/>
              <a:defRPr sz="2000" b="0" i="0" u="none" strike="noStrike" cap="none">
                <a:solidFill>
                  <a:srgbClr val="103864"/>
                </a:solidFill>
                <a:latin typeface="Sora"/>
                <a:ea typeface="Sora"/>
                <a:cs typeface="Sora"/>
                <a:sym typeface="Sor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87" name="Google Shape;87;p71"/>
          <p:cNvPicPr preferRelativeResize="0"/>
          <p:nvPr/>
        </p:nvPicPr>
        <p:blipFill rotWithShape="1">
          <a:blip r:embed="rId13">
            <a:alphaModFix/>
          </a:blip>
          <a:srcRect/>
          <a:stretch/>
        </p:blipFill>
        <p:spPr>
          <a:xfrm>
            <a:off x="10412084" y="224287"/>
            <a:ext cx="1572880" cy="455637"/>
          </a:xfrm>
          <a:prstGeom prst="rect">
            <a:avLst/>
          </a:prstGeom>
          <a:noFill/>
          <a:ln>
            <a:noFill/>
          </a:ln>
        </p:spPr>
      </p:pic>
      <p:cxnSp>
        <p:nvCxnSpPr>
          <p:cNvPr id="88" name="Google Shape;88;p71"/>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89" name="Google Shape;89;p71"/>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90" name="Google Shape;90;p71"/>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grpSp>
        <p:nvGrpSpPr>
          <p:cNvPr id="186" name="Google Shape;186;p1"/>
          <p:cNvGrpSpPr/>
          <p:nvPr/>
        </p:nvGrpSpPr>
        <p:grpSpPr>
          <a:xfrm>
            <a:off x="1352100" y="2431013"/>
            <a:ext cx="9487800" cy="1199299"/>
            <a:chOff x="1352101" y="2247783"/>
            <a:chExt cx="9487800" cy="1199299"/>
          </a:xfrm>
        </p:grpSpPr>
        <p:sp>
          <p:nvSpPr>
            <p:cNvPr id="187" name="Google Shape;187;p1"/>
            <p:cNvSpPr txBox="1"/>
            <p:nvPr/>
          </p:nvSpPr>
          <p:spPr>
            <a:xfrm>
              <a:off x="1352101" y="2247783"/>
              <a:ext cx="9487800" cy="769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4400"/>
                <a:buFont typeface="Sora"/>
                <a:buNone/>
              </a:pPr>
              <a:r>
                <a:rPr lang="en-US" sz="4400" dirty="0">
                  <a:solidFill>
                    <a:srgbClr val="FFFFFF"/>
                  </a:solidFill>
                  <a:latin typeface="Sora"/>
                  <a:ea typeface="Sora"/>
                  <a:cs typeface="Sora"/>
                  <a:sym typeface="Sora"/>
                </a:rPr>
                <a:t>Medical Insurance Project</a:t>
              </a:r>
              <a:endParaRPr sz="1400" b="0" i="0" u="none" strike="noStrike" cap="none" dirty="0">
                <a:solidFill>
                  <a:srgbClr val="000000"/>
                </a:solidFill>
                <a:latin typeface="Arial"/>
                <a:ea typeface="Arial"/>
                <a:cs typeface="Arial"/>
                <a:sym typeface="Arial"/>
              </a:endParaRPr>
            </a:p>
          </p:txBody>
        </p:sp>
        <p:sp>
          <p:nvSpPr>
            <p:cNvPr id="188" name="Google Shape;188;p1"/>
            <p:cNvSpPr/>
            <p:nvPr/>
          </p:nvSpPr>
          <p:spPr>
            <a:xfrm>
              <a:off x="3306290" y="3044482"/>
              <a:ext cx="5579400" cy="402600"/>
            </a:xfrm>
            <a:prstGeom prst="roundRect">
              <a:avLst>
                <a:gd name="adj" fmla="val 50000"/>
              </a:avLst>
            </a:prstGeom>
            <a:solidFill>
              <a:srgbClr val="F3C14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103864"/>
                </a:buClr>
                <a:buSzPts val="1800"/>
                <a:buFont typeface="Sora"/>
                <a:buNone/>
              </a:pPr>
              <a:r>
                <a:rPr lang="en-US" sz="1800" dirty="0">
                  <a:solidFill>
                    <a:srgbClr val="103864"/>
                  </a:solidFill>
                  <a:latin typeface="Sora"/>
                  <a:ea typeface="Sora"/>
                  <a:cs typeface="Sora"/>
                  <a:sym typeface="Sora"/>
                </a:rPr>
                <a:t>Probability Course - </a:t>
              </a:r>
              <a:r>
                <a:rPr lang="en-US" sz="1800" dirty="0" err="1">
                  <a:solidFill>
                    <a:srgbClr val="103864"/>
                  </a:solidFill>
                  <a:latin typeface="Sora"/>
                  <a:ea typeface="Sora"/>
                  <a:cs typeface="Sora"/>
                  <a:sym typeface="Sora"/>
                </a:rPr>
                <a:t>Sekolah</a:t>
              </a:r>
              <a:r>
                <a:rPr lang="en-US" sz="1800" dirty="0">
                  <a:solidFill>
                    <a:srgbClr val="103864"/>
                  </a:solidFill>
                  <a:latin typeface="Sora"/>
                  <a:ea typeface="Sora"/>
                  <a:cs typeface="Sora"/>
                  <a:sym typeface="Sora"/>
                </a:rPr>
                <a:t> Data </a:t>
              </a:r>
              <a:r>
                <a:rPr lang="en-US" sz="1800" dirty="0" err="1">
                  <a:solidFill>
                    <a:srgbClr val="103864"/>
                  </a:solidFill>
                  <a:latin typeface="Sora"/>
                  <a:ea typeface="Sora"/>
                  <a:cs typeface="Sora"/>
                  <a:sym typeface="Sora"/>
                </a:rPr>
                <a:t>Pacmann</a:t>
              </a:r>
              <a:endParaRPr sz="1800" b="0" i="0" u="none" strike="noStrike" cap="none" dirty="0">
                <a:solidFill>
                  <a:srgbClr val="103864"/>
                </a:solidFill>
                <a:latin typeface="Sora"/>
                <a:ea typeface="Sora"/>
                <a:cs typeface="Sora"/>
                <a:sym typeface="Sora"/>
              </a:endParaRPr>
            </a:p>
          </p:txBody>
        </p:sp>
      </p:grpSp>
      <p:pic>
        <p:nvPicPr>
          <p:cNvPr id="189" name="Google Shape;189;p1"/>
          <p:cNvPicPr preferRelativeResize="0"/>
          <p:nvPr/>
        </p:nvPicPr>
        <p:blipFill rotWithShape="1">
          <a:blip r:embed="rId4">
            <a:alphaModFix/>
          </a:blip>
          <a:srcRect/>
          <a:stretch/>
        </p:blipFill>
        <p:spPr>
          <a:xfrm>
            <a:off x="10412083" y="224287"/>
            <a:ext cx="1572882" cy="455637"/>
          </a:xfrm>
          <a:prstGeom prst="rect">
            <a:avLst/>
          </a:prstGeom>
          <a:noFill/>
          <a:ln>
            <a:noFill/>
          </a:ln>
        </p:spPr>
      </p:pic>
      <p:sp>
        <p:nvSpPr>
          <p:cNvPr id="190" name="Google Shape;190;p1"/>
          <p:cNvSpPr txBox="1"/>
          <p:nvPr/>
        </p:nvSpPr>
        <p:spPr>
          <a:xfrm>
            <a:off x="10662473" y="6414143"/>
            <a:ext cx="1285929"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800"/>
              <a:buFont typeface="Montserrat Light"/>
              <a:buNone/>
            </a:pPr>
            <a:r>
              <a:rPr lang="en-US" sz="800" b="0" i="0" u="none" strike="noStrike" cap="none">
                <a:solidFill>
                  <a:srgbClr val="FFFFFF"/>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91" name="Google Shape;191;p1"/>
          <p:cNvSpPr txBox="1"/>
          <p:nvPr/>
        </p:nvSpPr>
        <p:spPr>
          <a:xfrm>
            <a:off x="496312" y="6414143"/>
            <a:ext cx="788999"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800"/>
              <a:buFont typeface="Montserrat Light"/>
              <a:buNone/>
            </a:pPr>
            <a:r>
              <a:rPr lang="en-US" sz="800" b="0" i="0" u="none" strike="noStrike" cap="none">
                <a:solidFill>
                  <a:srgbClr val="FFFFFF"/>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cxnSp>
        <p:nvCxnSpPr>
          <p:cNvPr id="192" name="Google Shape;192;p1"/>
          <p:cNvCxnSpPr/>
          <p:nvPr/>
        </p:nvCxnSpPr>
        <p:spPr>
          <a:xfrm>
            <a:off x="388943" y="6521865"/>
            <a:ext cx="145478" cy="0"/>
          </a:xfrm>
          <a:prstGeom prst="straightConnector1">
            <a:avLst/>
          </a:prstGeom>
          <a:noFill/>
          <a:ln w="9525" cap="flat" cmpd="sng">
            <a:solidFill>
              <a:schemeClr val="lt1"/>
            </a:solidFill>
            <a:prstDash val="solid"/>
            <a:miter lim="800000"/>
            <a:headEnd type="none" w="sm" len="sm"/>
            <a:tailEnd type="stealth"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g1451da43991_0_0"/>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Mean of Smoker BMI</a:t>
            </a:r>
            <a:endParaRPr dirty="0"/>
          </a:p>
        </p:txBody>
      </p:sp>
      <p:sp>
        <p:nvSpPr>
          <p:cNvPr id="246" name="Google Shape;246;g1451da43991_0_0"/>
          <p:cNvSpPr txBox="1"/>
          <p:nvPr/>
        </p:nvSpPr>
        <p:spPr>
          <a:xfrm>
            <a:off x="401515" y="1584375"/>
            <a:ext cx="11388900" cy="1938952"/>
          </a:xfrm>
          <a:prstGeom prst="rect">
            <a:avLst/>
          </a:prstGeom>
          <a:noFill/>
          <a:ln>
            <a:noFill/>
          </a:ln>
        </p:spPr>
        <p:txBody>
          <a:bodyPr spcFirstLastPara="1" wrap="square" lIns="91425" tIns="45700" rIns="91425" bIns="45700" anchor="t" anchorCtr="0">
            <a:spAutoFit/>
          </a:bodyPr>
          <a:lstStyle/>
          <a:p>
            <a:pPr marL="457200" indent="-355600">
              <a:buClr>
                <a:srgbClr val="103864"/>
              </a:buClr>
              <a:buSzPts val="2000"/>
              <a:buFont typeface="Sora"/>
              <a:buChar char="•"/>
            </a:pPr>
            <a:r>
              <a:rPr lang="en-US" sz="2000" dirty="0">
                <a:solidFill>
                  <a:srgbClr val="103864"/>
                </a:solidFill>
                <a:latin typeface="Sora"/>
                <a:ea typeface="Sora"/>
                <a:cs typeface="Sora"/>
                <a:sym typeface="Sora"/>
              </a:rPr>
              <a:t>Analyze average of smoker BMI using density plot.</a:t>
            </a:r>
          </a:p>
          <a:p>
            <a:pPr marL="101600" lvl="0" algn="l" rtl="0">
              <a:spcBef>
                <a:spcPts val="0"/>
              </a:spcBef>
              <a:spcAft>
                <a:spcPts val="0"/>
              </a:spcAft>
              <a:buClr>
                <a:srgbClr val="103864"/>
              </a:buClr>
              <a:buSzPts val="2000"/>
            </a:pPr>
            <a:endParaRPr lang="en-US"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Based on the picture below we could see that we can use mean or median data as average of smoker BMI because the data is evenly distributed.</a:t>
            </a:r>
          </a:p>
          <a:p>
            <a:pPr marL="101600" lvl="0" algn="l" rtl="0">
              <a:spcBef>
                <a:spcPts val="0"/>
              </a:spcBef>
              <a:spcAft>
                <a:spcPts val="0"/>
              </a:spcAft>
              <a:buClr>
                <a:srgbClr val="103864"/>
              </a:buClr>
              <a:buSzPts val="2000"/>
            </a:pPr>
            <a:endParaRPr lang="en-US"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The average of smoker BMI is 30.45.</a:t>
            </a:r>
          </a:p>
        </p:txBody>
      </p:sp>
      <p:pic>
        <p:nvPicPr>
          <p:cNvPr id="3076" name="Picture 4">
            <a:extLst>
              <a:ext uri="{FF2B5EF4-FFF2-40B4-BE49-F238E27FC236}">
                <a16:creationId xmlns:a16="http://schemas.microsoft.com/office/drawing/2014/main" id="{4BB5BC85-248E-352C-B054-6BE3684667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9100" y="3560200"/>
            <a:ext cx="3733800" cy="2647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g1451da43991_0_5"/>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Average BMI by Sex</a:t>
            </a:r>
            <a:endParaRPr dirty="0"/>
          </a:p>
        </p:txBody>
      </p:sp>
      <p:sp>
        <p:nvSpPr>
          <p:cNvPr id="252" name="Google Shape;252;g1451da43991_0_5"/>
          <p:cNvSpPr txBox="1"/>
          <p:nvPr/>
        </p:nvSpPr>
        <p:spPr>
          <a:xfrm>
            <a:off x="401515" y="1584375"/>
            <a:ext cx="11388900" cy="1323399"/>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Analyze average of BMI by sex using density plot.</a:t>
            </a:r>
          </a:p>
          <a:p>
            <a:pPr marL="457200" lvl="0" indent="0" algn="l" rtl="0">
              <a:spcBef>
                <a:spcPts val="0"/>
              </a:spcBef>
              <a:spcAft>
                <a:spcPts val="0"/>
              </a:spcAft>
              <a:buNone/>
            </a:pPr>
            <a:endParaRPr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Based on the picture below we could see that average of male BMI is slightly bigger than female BMI.</a:t>
            </a:r>
          </a:p>
        </p:txBody>
      </p:sp>
      <p:pic>
        <p:nvPicPr>
          <p:cNvPr id="4102" name="Picture 6">
            <a:extLst>
              <a:ext uri="{FF2B5EF4-FFF2-40B4-BE49-F238E27FC236}">
                <a16:creationId xmlns:a16="http://schemas.microsoft.com/office/drawing/2014/main" id="{8FDF76C0-3266-A11B-31C7-F07DA6E873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5275" y="3658526"/>
            <a:ext cx="3762375" cy="264795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F7DF5F1F-3161-6BE6-7349-4738F83839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2925" y="3658526"/>
            <a:ext cx="3733800" cy="2647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142ad2f6649_0_94"/>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Analysis</a:t>
            </a:r>
            <a:endParaRPr/>
          </a:p>
        </p:txBody>
      </p:sp>
      <p:sp>
        <p:nvSpPr>
          <p:cNvPr id="258" name="Google Shape;258;g142ad2f6649_0_94"/>
          <p:cNvSpPr txBox="1"/>
          <p:nvPr/>
        </p:nvSpPr>
        <p:spPr>
          <a:xfrm>
            <a:off x="401515" y="1584375"/>
            <a:ext cx="11388900" cy="3170058"/>
          </a:xfrm>
          <a:prstGeom prst="rect">
            <a:avLst/>
          </a:prstGeom>
          <a:noFill/>
          <a:ln>
            <a:noFill/>
          </a:ln>
        </p:spPr>
        <p:txBody>
          <a:bodyPr spcFirstLastPara="1" wrap="square" lIns="91425" tIns="45700" rIns="91425" bIns="45700" anchor="t" anchorCtr="0">
            <a:spAutoFit/>
          </a:bodyPr>
          <a:lstStyle/>
          <a:p>
            <a:pPr marL="457200" lvl="0" indent="457200" algn="just" rtl="0">
              <a:spcBef>
                <a:spcPts val="0"/>
              </a:spcBef>
              <a:spcAft>
                <a:spcPts val="0"/>
              </a:spcAft>
              <a:buNone/>
            </a:pPr>
            <a:r>
              <a:rPr lang="en-US" sz="2000" dirty="0">
                <a:solidFill>
                  <a:srgbClr val="103864"/>
                </a:solidFill>
                <a:latin typeface="Sora"/>
                <a:ea typeface="Sora"/>
                <a:cs typeface="Sora"/>
                <a:sym typeface="Sora"/>
              </a:rPr>
              <a:t>Medical insurance dataset contains 7 variables and 1338 rows of data. For descriptive statistics analysis, we can conclude that users of this medical insurance are </a:t>
            </a:r>
            <a:r>
              <a:rPr lang="en-US" sz="2000" b="1" dirty="0">
                <a:solidFill>
                  <a:srgbClr val="103864"/>
                </a:solidFill>
                <a:latin typeface="Sora"/>
                <a:ea typeface="Sora"/>
                <a:cs typeface="Sora"/>
                <a:sym typeface="Sora"/>
              </a:rPr>
              <a:t>below 20 </a:t>
            </a:r>
            <a:r>
              <a:rPr lang="en-US" sz="2000" dirty="0">
                <a:solidFill>
                  <a:srgbClr val="103864"/>
                </a:solidFill>
                <a:latin typeface="Sora"/>
                <a:ea typeface="Sora"/>
                <a:cs typeface="Sora"/>
                <a:sym typeface="Sora"/>
              </a:rPr>
              <a:t>years old until </a:t>
            </a:r>
            <a:r>
              <a:rPr lang="en-US" sz="2000" b="1" dirty="0">
                <a:solidFill>
                  <a:srgbClr val="103864"/>
                </a:solidFill>
                <a:latin typeface="Sora"/>
                <a:ea typeface="Sora"/>
                <a:cs typeface="Sora"/>
                <a:sym typeface="Sora"/>
              </a:rPr>
              <a:t>above 60 </a:t>
            </a:r>
            <a:r>
              <a:rPr lang="en-US" sz="2000" dirty="0">
                <a:solidFill>
                  <a:srgbClr val="103864"/>
                </a:solidFill>
                <a:latin typeface="Sora"/>
                <a:ea typeface="Sora"/>
                <a:cs typeface="Sora"/>
                <a:sym typeface="Sora"/>
              </a:rPr>
              <a:t>years old and the </a:t>
            </a:r>
            <a:r>
              <a:rPr lang="en-US" sz="2000" b="1" dirty="0">
                <a:solidFill>
                  <a:srgbClr val="103864"/>
                </a:solidFill>
                <a:latin typeface="Sora"/>
                <a:ea typeface="Sora"/>
                <a:cs typeface="Sora"/>
                <a:sym typeface="Sora"/>
              </a:rPr>
              <a:t>average user</a:t>
            </a:r>
            <a:r>
              <a:rPr lang="en-US" sz="2000" dirty="0">
                <a:solidFill>
                  <a:srgbClr val="103864"/>
                </a:solidFill>
                <a:latin typeface="Sora"/>
                <a:ea typeface="Sora"/>
                <a:cs typeface="Sora"/>
                <a:sym typeface="Sora"/>
              </a:rPr>
              <a:t> are </a:t>
            </a:r>
            <a:r>
              <a:rPr lang="en-US" sz="2000" b="1" dirty="0">
                <a:solidFill>
                  <a:srgbClr val="103864"/>
                </a:solidFill>
                <a:latin typeface="Sora"/>
                <a:ea typeface="Sora"/>
                <a:cs typeface="Sora"/>
                <a:sym typeface="Sora"/>
              </a:rPr>
              <a:t>39</a:t>
            </a:r>
            <a:r>
              <a:rPr lang="en-US" sz="2000" dirty="0">
                <a:solidFill>
                  <a:srgbClr val="103864"/>
                </a:solidFill>
                <a:latin typeface="Sora"/>
                <a:ea typeface="Sora"/>
                <a:cs typeface="Sora"/>
                <a:sym typeface="Sora"/>
              </a:rPr>
              <a:t> years old. </a:t>
            </a:r>
          </a:p>
          <a:p>
            <a:pPr marL="457200" lvl="0" indent="457200" algn="just" rtl="0">
              <a:spcBef>
                <a:spcPts val="0"/>
              </a:spcBef>
              <a:spcAft>
                <a:spcPts val="0"/>
              </a:spcAft>
              <a:buNone/>
            </a:pPr>
            <a:endParaRPr lang="en-US" sz="2000" dirty="0">
              <a:solidFill>
                <a:srgbClr val="103864"/>
              </a:solidFill>
              <a:latin typeface="Sora"/>
              <a:ea typeface="Sora"/>
              <a:cs typeface="Sora"/>
              <a:sym typeface="Sora"/>
            </a:endParaRPr>
          </a:p>
          <a:p>
            <a:pPr marL="457200" lvl="0" indent="457200" algn="just" rtl="0">
              <a:spcBef>
                <a:spcPts val="0"/>
              </a:spcBef>
              <a:spcAft>
                <a:spcPts val="0"/>
              </a:spcAft>
              <a:buNone/>
            </a:pPr>
            <a:r>
              <a:rPr lang="en-US" sz="2000" dirty="0">
                <a:solidFill>
                  <a:srgbClr val="103864"/>
                </a:solidFill>
                <a:latin typeface="Sora"/>
                <a:ea typeface="Sora"/>
                <a:cs typeface="Sora"/>
                <a:sym typeface="Sora"/>
              </a:rPr>
              <a:t>The </a:t>
            </a:r>
            <a:r>
              <a:rPr lang="en-US" sz="2000" b="1" dirty="0">
                <a:solidFill>
                  <a:srgbClr val="103864"/>
                </a:solidFill>
                <a:latin typeface="Sora"/>
                <a:ea typeface="Sora"/>
                <a:cs typeface="Sora"/>
                <a:sym typeface="Sora"/>
              </a:rPr>
              <a:t>average charges</a:t>
            </a:r>
            <a:r>
              <a:rPr lang="en-US" sz="2000" dirty="0">
                <a:solidFill>
                  <a:srgbClr val="103864"/>
                </a:solidFill>
                <a:latin typeface="Sora"/>
                <a:ea typeface="Sora"/>
                <a:cs typeface="Sora"/>
                <a:sym typeface="Sora"/>
              </a:rPr>
              <a:t> are around </a:t>
            </a:r>
            <a:r>
              <a:rPr lang="en-US" sz="2000" b="1" dirty="0">
                <a:solidFill>
                  <a:srgbClr val="103864"/>
                </a:solidFill>
                <a:latin typeface="Sora"/>
                <a:ea typeface="Sora"/>
                <a:cs typeface="Sora"/>
                <a:sym typeface="Sora"/>
              </a:rPr>
              <a:t>9382</a:t>
            </a:r>
            <a:r>
              <a:rPr lang="en-US" sz="2000" dirty="0">
                <a:solidFill>
                  <a:srgbClr val="103864"/>
                </a:solidFill>
                <a:latin typeface="Sora"/>
                <a:ea typeface="Sora"/>
                <a:cs typeface="Sora"/>
                <a:sym typeface="Sora"/>
              </a:rPr>
              <a:t> dollars. Even though </a:t>
            </a:r>
            <a:r>
              <a:rPr lang="en-US" sz="2000" b="1" dirty="0">
                <a:solidFill>
                  <a:srgbClr val="103864"/>
                </a:solidFill>
                <a:latin typeface="Sora"/>
                <a:ea typeface="Sora"/>
                <a:cs typeface="Sora"/>
                <a:sym typeface="Sora"/>
              </a:rPr>
              <a:t>most charges</a:t>
            </a:r>
            <a:r>
              <a:rPr lang="en-US" sz="2000" dirty="0">
                <a:solidFill>
                  <a:srgbClr val="103864"/>
                </a:solidFill>
                <a:latin typeface="Sora"/>
                <a:ea typeface="Sora"/>
                <a:cs typeface="Sora"/>
                <a:sym typeface="Sora"/>
              </a:rPr>
              <a:t> are </a:t>
            </a:r>
            <a:r>
              <a:rPr lang="en-US" sz="2000" b="1" dirty="0">
                <a:solidFill>
                  <a:srgbClr val="103864"/>
                </a:solidFill>
                <a:latin typeface="Sora"/>
                <a:ea typeface="Sora"/>
                <a:cs typeface="Sora"/>
                <a:sym typeface="Sora"/>
              </a:rPr>
              <a:t>below 5.000</a:t>
            </a:r>
            <a:r>
              <a:rPr lang="en-US" sz="2000" dirty="0">
                <a:solidFill>
                  <a:srgbClr val="103864"/>
                </a:solidFill>
                <a:latin typeface="Sora"/>
                <a:ea typeface="Sora"/>
                <a:cs typeface="Sora"/>
                <a:sym typeface="Sora"/>
              </a:rPr>
              <a:t> dollars, some user pay charges </a:t>
            </a:r>
            <a:r>
              <a:rPr lang="en-US" sz="2000" b="1" dirty="0">
                <a:solidFill>
                  <a:srgbClr val="103864"/>
                </a:solidFill>
                <a:latin typeface="Sora"/>
                <a:ea typeface="Sora"/>
                <a:cs typeface="Sora"/>
                <a:sym typeface="Sora"/>
              </a:rPr>
              <a:t>until 50.000</a:t>
            </a:r>
            <a:r>
              <a:rPr lang="en-US" sz="2000" dirty="0">
                <a:solidFill>
                  <a:srgbClr val="103864"/>
                </a:solidFill>
                <a:latin typeface="Sora"/>
                <a:ea typeface="Sora"/>
                <a:cs typeface="Sora"/>
                <a:sym typeface="Sora"/>
              </a:rPr>
              <a:t> dollars.</a:t>
            </a:r>
          </a:p>
          <a:p>
            <a:pPr marL="457200" lvl="0" indent="457200" algn="just" rtl="0">
              <a:spcBef>
                <a:spcPts val="0"/>
              </a:spcBef>
              <a:spcAft>
                <a:spcPts val="0"/>
              </a:spcAft>
              <a:buNone/>
            </a:pPr>
            <a:endParaRPr lang="en-US" sz="2000" dirty="0">
              <a:solidFill>
                <a:srgbClr val="103864"/>
              </a:solidFill>
              <a:latin typeface="Sora"/>
              <a:ea typeface="Sora"/>
              <a:cs typeface="Sora"/>
              <a:sym typeface="Sora"/>
            </a:endParaRPr>
          </a:p>
          <a:p>
            <a:pPr marL="457200" lvl="0" indent="457200" algn="just" rtl="0">
              <a:spcBef>
                <a:spcPts val="0"/>
              </a:spcBef>
              <a:spcAft>
                <a:spcPts val="0"/>
              </a:spcAft>
              <a:buNone/>
            </a:pPr>
            <a:r>
              <a:rPr lang="en-US" sz="2000" b="1" dirty="0">
                <a:solidFill>
                  <a:srgbClr val="103864"/>
                </a:solidFill>
                <a:latin typeface="Sora"/>
                <a:ea typeface="Sora"/>
                <a:cs typeface="Sora"/>
                <a:sym typeface="Sora"/>
              </a:rPr>
              <a:t>Male BMI</a:t>
            </a:r>
            <a:r>
              <a:rPr lang="en-US" sz="2000" dirty="0">
                <a:solidFill>
                  <a:srgbClr val="103864"/>
                </a:solidFill>
                <a:latin typeface="Sora"/>
                <a:ea typeface="Sora"/>
                <a:cs typeface="Sora"/>
                <a:sym typeface="Sora"/>
              </a:rPr>
              <a:t> is </a:t>
            </a:r>
            <a:r>
              <a:rPr lang="en-US" sz="2000" b="1" dirty="0">
                <a:solidFill>
                  <a:srgbClr val="103864"/>
                </a:solidFill>
                <a:latin typeface="Sora"/>
                <a:ea typeface="Sora"/>
                <a:cs typeface="Sora"/>
                <a:sym typeface="Sora"/>
              </a:rPr>
              <a:t>slightly bigger</a:t>
            </a:r>
            <a:r>
              <a:rPr lang="en-US" sz="2000" dirty="0">
                <a:solidFill>
                  <a:srgbClr val="103864"/>
                </a:solidFill>
                <a:latin typeface="Sora"/>
                <a:ea typeface="Sora"/>
                <a:cs typeface="Sora"/>
                <a:sym typeface="Sora"/>
              </a:rPr>
              <a:t> than </a:t>
            </a:r>
            <a:r>
              <a:rPr lang="en-US" sz="2000" b="1" dirty="0">
                <a:solidFill>
                  <a:srgbClr val="103864"/>
                </a:solidFill>
                <a:latin typeface="Sora"/>
                <a:ea typeface="Sora"/>
                <a:cs typeface="Sora"/>
                <a:sym typeface="Sora"/>
              </a:rPr>
              <a:t>female BMI</a:t>
            </a:r>
            <a:r>
              <a:rPr lang="en-US" sz="2000" dirty="0">
                <a:solidFill>
                  <a:srgbClr val="103864"/>
                </a:solidFill>
                <a:latin typeface="Sora"/>
                <a:ea typeface="Sora"/>
                <a:cs typeface="Sora"/>
                <a:sym typeface="Sora"/>
              </a:rPr>
              <a:t> but </a:t>
            </a:r>
            <a:r>
              <a:rPr lang="en-US" sz="2000" b="1" dirty="0">
                <a:solidFill>
                  <a:srgbClr val="103864"/>
                </a:solidFill>
                <a:latin typeface="Sora"/>
                <a:ea typeface="Sora"/>
                <a:cs typeface="Sora"/>
                <a:sym typeface="Sora"/>
              </a:rPr>
              <a:t>similar</a:t>
            </a:r>
            <a:r>
              <a:rPr lang="en-US" sz="2000" dirty="0">
                <a:solidFill>
                  <a:srgbClr val="103864"/>
                </a:solidFill>
                <a:latin typeface="Sora"/>
                <a:ea typeface="Sora"/>
                <a:cs typeface="Sora"/>
                <a:sym typeface="Sora"/>
              </a:rPr>
              <a:t> to </a:t>
            </a:r>
            <a:r>
              <a:rPr lang="en-US" sz="2000" b="1" dirty="0">
                <a:solidFill>
                  <a:srgbClr val="103864"/>
                </a:solidFill>
                <a:latin typeface="Sora"/>
                <a:ea typeface="Sora"/>
                <a:cs typeface="Sora"/>
                <a:sym typeface="Sora"/>
              </a:rPr>
              <a:t>smoker BMI</a:t>
            </a:r>
            <a:r>
              <a:rPr lang="en-US" sz="2000" dirty="0">
                <a:solidFill>
                  <a:srgbClr val="103864"/>
                </a:solidFill>
                <a:latin typeface="Sora"/>
                <a:ea typeface="Sora"/>
                <a:cs typeface="Sora"/>
                <a:sym typeface="Sora"/>
              </a:rPr>
              <a:t>. The </a:t>
            </a:r>
            <a:r>
              <a:rPr lang="en-US" sz="2000" b="1" dirty="0">
                <a:solidFill>
                  <a:srgbClr val="103864"/>
                </a:solidFill>
                <a:latin typeface="Sora"/>
                <a:ea typeface="Sora"/>
                <a:cs typeface="Sora"/>
                <a:sym typeface="Sora"/>
              </a:rPr>
              <a:t>average BMI</a:t>
            </a:r>
            <a:r>
              <a:rPr lang="en-US" sz="2000" dirty="0">
                <a:solidFill>
                  <a:srgbClr val="103864"/>
                </a:solidFill>
                <a:latin typeface="Sora"/>
                <a:ea typeface="Sora"/>
                <a:cs typeface="Sora"/>
                <a:sym typeface="Sora"/>
              </a:rPr>
              <a:t> are </a:t>
            </a:r>
            <a:r>
              <a:rPr lang="en-US" sz="2000" b="1" dirty="0">
                <a:solidFill>
                  <a:srgbClr val="103864"/>
                </a:solidFill>
                <a:latin typeface="Sora"/>
                <a:ea typeface="Sora"/>
                <a:cs typeface="Sora"/>
                <a:sym typeface="Sora"/>
              </a:rPr>
              <a:t>30</a:t>
            </a:r>
            <a:r>
              <a:rPr lang="en-US" sz="2000" dirty="0">
                <a:solidFill>
                  <a:srgbClr val="103864"/>
                </a:solidFill>
                <a:latin typeface="Sora"/>
                <a:ea typeface="Sora"/>
                <a:cs typeface="Sora"/>
                <a:sym typeface="Sora"/>
              </a:rPr>
              <a:t> means that the average user is </a:t>
            </a:r>
            <a:r>
              <a:rPr lang="en-US" sz="2000" b="1" dirty="0">
                <a:solidFill>
                  <a:srgbClr val="103864"/>
                </a:solidFill>
                <a:latin typeface="Sora"/>
                <a:ea typeface="Sora"/>
                <a:cs typeface="Sora"/>
                <a:sym typeface="Sora"/>
              </a:rPr>
              <a:t>obese</a:t>
            </a:r>
            <a:r>
              <a:rPr lang="en-US" sz="2000" dirty="0">
                <a:solidFill>
                  <a:srgbClr val="103864"/>
                </a:solidFill>
                <a:latin typeface="Sora"/>
                <a:ea typeface="Sora"/>
                <a:cs typeface="Sora"/>
                <a:sym typeface="Sora"/>
              </a:rPr>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g142ad2f6649_0_49"/>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Categorical Variables Analysis</a:t>
            </a:r>
            <a:endParaRPr sz="4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g142ad2f6649_0_104"/>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03864"/>
              </a:buClr>
              <a:buSzPts val="3200"/>
              <a:buFont typeface="Sora"/>
              <a:buNone/>
            </a:pPr>
            <a:r>
              <a:rPr lang="en-US" dirty="0"/>
              <a:t>Proportion of smokers and non-smokers</a:t>
            </a:r>
            <a:endParaRPr dirty="0"/>
          </a:p>
        </p:txBody>
      </p:sp>
      <p:sp>
        <p:nvSpPr>
          <p:cNvPr id="270" name="Google Shape;270;g142ad2f6649_0_104"/>
          <p:cNvSpPr txBox="1"/>
          <p:nvPr/>
        </p:nvSpPr>
        <p:spPr>
          <a:xfrm>
            <a:off x="401515" y="1584375"/>
            <a:ext cx="11388900" cy="1631175"/>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Analyze the proportion of smokers and non-smokers using data frame group by function divided by length data.</a:t>
            </a:r>
          </a:p>
          <a:p>
            <a:pPr marL="101600" lvl="0" algn="l" rtl="0">
              <a:spcBef>
                <a:spcPts val="0"/>
              </a:spcBef>
              <a:spcAft>
                <a:spcPts val="0"/>
              </a:spcAft>
              <a:buClr>
                <a:srgbClr val="103864"/>
              </a:buClr>
              <a:buSzPts val="2000"/>
            </a:pPr>
            <a:endParaRPr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Based on the picture below, the proportion of smokers is higher than the proportion of non-smokers.</a:t>
            </a:r>
            <a:endParaRPr sz="2000" dirty="0">
              <a:solidFill>
                <a:srgbClr val="103864"/>
              </a:solidFill>
              <a:latin typeface="Sora"/>
              <a:ea typeface="Sora"/>
              <a:cs typeface="Sora"/>
              <a:sym typeface="Sora"/>
            </a:endParaRPr>
          </a:p>
        </p:txBody>
      </p:sp>
      <p:pic>
        <p:nvPicPr>
          <p:cNvPr id="6148" name="Picture 4">
            <a:extLst>
              <a:ext uri="{FF2B5EF4-FFF2-40B4-BE49-F238E27FC236}">
                <a16:creationId xmlns:a16="http://schemas.microsoft.com/office/drawing/2014/main" id="{3D493D71-A02B-2283-A080-5911451817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7675" y="3794025"/>
            <a:ext cx="3676650" cy="2514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g142ad2f6649_0_9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Proportion of charges in each region</a:t>
            </a:r>
            <a:endParaRPr dirty="0"/>
          </a:p>
        </p:txBody>
      </p:sp>
      <p:sp>
        <p:nvSpPr>
          <p:cNvPr id="276" name="Google Shape;276;g142ad2f6649_0_99"/>
          <p:cNvSpPr txBox="1"/>
          <p:nvPr/>
        </p:nvSpPr>
        <p:spPr>
          <a:xfrm>
            <a:off x="401515" y="1584375"/>
            <a:ext cx="11388900" cy="1938952"/>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Analyze the proportion charges of each region using data frame group by function divided by total charges for all regions.</a:t>
            </a:r>
          </a:p>
          <a:p>
            <a:pPr marL="101600" lvl="0" algn="l" rtl="0">
              <a:spcBef>
                <a:spcPts val="0"/>
              </a:spcBef>
              <a:spcAft>
                <a:spcPts val="0"/>
              </a:spcAft>
              <a:buClr>
                <a:srgbClr val="103864"/>
              </a:buClr>
              <a:buSzPts val="2000"/>
            </a:pPr>
            <a:endParaRPr lang="en-US"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Based on the picture below, the top proportion of charges is in the northwest region. Followed by southwest in second place, and southeast and northeast in the last place with the same proportion.</a:t>
            </a:r>
          </a:p>
        </p:txBody>
      </p:sp>
      <p:pic>
        <p:nvPicPr>
          <p:cNvPr id="5126" name="Picture 6">
            <a:extLst>
              <a:ext uri="{FF2B5EF4-FFF2-40B4-BE49-F238E27FC236}">
                <a16:creationId xmlns:a16="http://schemas.microsoft.com/office/drawing/2014/main" id="{DA988B78-9F4B-53B3-D777-B73BB2F15C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9100" y="3754696"/>
            <a:ext cx="3733800" cy="2514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g1451da43991_0_10"/>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Sex with the most charges in insurance bill</a:t>
            </a:r>
            <a:endParaRPr dirty="0"/>
          </a:p>
        </p:txBody>
      </p:sp>
      <p:sp>
        <p:nvSpPr>
          <p:cNvPr id="282" name="Google Shape;282;g1451da43991_0_10"/>
          <p:cNvSpPr txBox="1"/>
          <p:nvPr/>
        </p:nvSpPr>
        <p:spPr>
          <a:xfrm>
            <a:off x="401515" y="1584375"/>
            <a:ext cx="11388900" cy="1323399"/>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Analyze  the charges by sex using data frame group by function.</a:t>
            </a:r>
          </a:p>
          <a:p>
            <a:pPr marL="101600" lvl="0" algn="l" rtl="0">
              <a:spcBef>
                <a:spcPts val="0"/>
              </a:spcBef>
              <a:spcAft>
                <a:spcPts val="0"/>
              </a:spcAft>
              <a:buClr>
                <a:srgbClr val="103864"/>
              </a:buClr>
              <a:buSzPts val="2000"/>
            </a:pPr>
            <a:endParaRPr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Based on the picture below, the male has more charges in insurance bill than the female.</a:t>
            </a:r>
            <a:endParaRPr sz="2000" dirty="0">
              <a:solidFill>
                <a:srgbClr val="103864"/>
              </a:solidFill>
              <a:latin typeface="Sora"/>
              <a:ea typeface="Sora"/>
              <a:cs typeface="Sora"/>
              <a:sym typeface="Sora"/>
            </a:endParaRPr>
          </a:p>
        </p:txBody>
      </p:sp>
      <p:pic>
        <p:nvPicPr>
          <p:cNvPr id="7170" name="Picture 2">
            <a:extLst>
              <a:ext uri="{FF2B5EF4-FFF2-40B4-BE49-F238E27FC236}">
                <a16:creationId xmlns:a16="http://schemas.microsoft.com/office/drawing/2014/main" id="{6B567AB5-D506-6377-2C63-82AF6182B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5300" y="3862852"/>
            <a:ext cx="3581400" cy="2514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g1451da43991_0_15"/>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Proportion of people in each region</a:t>
            </a:r>
            <a:endParaRPr dirty="0"/>
          </a:p>
        </p:txBody>
      </p:sp>
      <p:pic>
        <p:nvPicPr>
          <p:cNvPr id="8194" name="Picture 2">
            <a:extLst>
              <a:ext uri="{FF2B5EF4-FFF2-40B4-BE49-F238E27FC236}">
                <a16:creationId xmlns:a16="http://schemas.microsoft.com/office/drawing/2014/main" id="{E6FFF23D-272A-068A-9417-FA95C107A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9100" y="3754695"/>
            <a:ext cx="3733800" cy="251460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276;g142ad2f6649_0_99">
            <a:extLst>
              <a:ext uri="{FF2B5EF4-FFF2-40B4-BE49-F238E27FC236}">
                <a16:creationId xmlns:a16="http://schemas.microsoft.com/office/drawing/2014/main" id="{5B900608-5AF2-9934-BD2B-BC299F1E493A}"/>
              </a:ext>
            </a:extLst>
          </p:cNvPr>
          <p:cNvSpPr txBox="1"/>
          <p:nvPr/>
        </p:nvSpPr>
        <p:spPr>
          <a:xfrm>
            <a:off x="401515" y="1584375"/>
            <a:ext cx="11388900" cy="1938952"/>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Analyze the proportion charges of each region using data frame group by function divided by total charges for all regions.</a:t>
            </a:r>
          </a:p>
          <a:p>
            <a:pPr marL="101600" lvl="0" algn="l" rtl="0">
              <a:spcBef>
                <a:spcPts val="0"/>
              </a:spcBef>
              <a:spcAft>
                <a:spcPts val="0"/>
              </a:spcAft>
              <a:buClr>
                <a:srgbClr val="103864"/>
              </a:buClr>
              <a:buSzPts val="2000"/>
            </a:pPr>
            <a:endParaRPr lang="en-US"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Based on the picture below, the northwest region has the most proportion of people followed by the southwest, southeast, and northeast with the same proportion of people.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g142ad2f6649_0_10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Analysis</a:t>
            </a:r>
            <a:endParaRPr/>
          </a:p>
        </p:txBody>
      </p:sp>
      <p:sp>
        <p:nvSpPr>
          <p:cNvPr id="294" name="Google Shape;294;g142ad2f6649_0_109"/>
          <p:cNvSpPr txBox="1"/>
          <p:nvPr/>
        </p:nvSpPr>
        <p:spPr>
          <a:xfrm>
            <a:off x="401515" y="1584375"/>
            <a:ext cx="11388900" cy="2554505"/>
          </a:xfrm>
          <a:prstGeom prst="rect">
            <a:avLst/>
          </a:prstGeom>
          <a:noFill/>
          <a:ln>
            <a:noFill/>
          </a:ln>
        </p:spPr>
        <p:txBody>
          <a:bodyPr spcFirstLastPara="1" wrap="square" lIns="91425" tIns="45700" rIns="91425" bIns="45700" anchor="t" anchorCtr="0">
            <a:spAutoFit/>
          </a:bodyPr>
          <a:lstStyle/>
          <a:p>
            <a:pPr lvl="1"/>
            <a:r>
              <a:rPr lang="en-US" sz="2000" dirty="0">
                <a:solidFill>
                  <a:srgbClr val="103864"/>
                </a:solidFill>
                <a:latin typeface="Sora"/>
                <a:ea typeface="Sora"/>
                <a:cs typeface="Sora"/>
                <a:sym typeface="Sora"/>
              </a:rPr>
              <a:t>	For categorical variables analysis, the proportion of </a:t>
            </a:r>
            <a:r>
              <a:rPr lang="en-US" sz="2000" b="1" dirty="0">
                <a:solidFill>
                  <a:srgbClr val="103864"/>
                </a:solidFill>
                <a:latin typeface="Sora"/>
                <a:ea typeface="Sora"/>
                <a:cs typeface="Sora"/>
                <a:sym typeface="Sora"/>
              </a:rPr>
              <a:t>smokers</a:t>
            </a:r>
            <a:r>
              <a:rPr lang="en-US" sz="2000" dirty="0">
                <a:solidFill>
                  <a:srgbClr val="103864"/>
                </a:solidFill>
                <a:latin typeface="Sora"/>
                <a:ea typeface="Sora"/>
                <a:cs typeface="Sora"/>
                <a:sym typeface="Sora"/>
              </a:rPr>
              <a:t> is </a:t>
            </a:r>
            <a:r>
              <a:rPr lang="en-US" sz="2000" b="1" dirty="0">
                <a:solidFill>
                  <a:srgbClr val="103864"/>
                </a:solidFill>
                <a:latin typeface="Sora"/>
                <a:ea typeface="Sora"/>
                <a:cs typeface="Sora"/>
                <a:sym typeface="Sora"/>
              </a:rPr>
              <a:t>four times bigger</a:t>
            </a:r>
            <a:r>
              <a:rPr lang="en-US" sz="2000" dirty="0">
                <a:solidFill>
                  <a:srgbClr val="103864"/>
                </a:solidFill>
                <a:latin typeface="Sora"/>
                <a:ea typeface="Sora"/>
                <a:cs typeface="Sora"/>
                <a:sym typeface="Sora"/>
              </a:rPr>
              <a:t> than the proportion of non-smokers. </a:t>
            </a:r>
          </a:p>
          <a:p>
            <a:pPr lvl="1"/>
            <a:endParaRPr lang="en-US" sz="2000" dirty="0">
              <a:solidFill>
                <a:srgbClr val="103864"/>
              </a:solidFill>
              <a:latin typeface="Sora"/>
              <a:ea typeface="Sora"/>
              <a:cs typeface="Sora"/>
              <a:sym typeface="Sora"/>
            </a:endParaRPr>
          </a:p>
          <a:p>
            <a:pPr lvl="1"/>
            <a:r>
              <a:rPr lang="en-US" sz="2000" dirty="0">
                <a:solidFill>
                  <a:srgbClr val="103864"/>
                </a:solidFill>
                <a:latin typeface="Sora"/>
                <a:ea typeface="Sora"/>
                <a:cs typeface="Sora"/>
                <a:sym typeface="Sora"/>
              </a:rPr>
              <a:t>	The </a:t>
            </a:r>
            <a:r>
              <a:rPr lang="en-US" sz="2000" b="1" dirty="0">
                <a:solidFill>
                  <a:srgbClr val="103864"/>
                </a:solidFill>
                <a:latin typeface="Sora"/>
                <a:ea typeface="Sora"/>
                <a:cs typeface="Sora"/>
                <a:sym typeface="Sora"/>
              </a:rPr>
              <a:t>northwest</a:t>
            </a:r>
            <a:r>
              <a:rPr lang="en-US" sz="2000" dirty="0">
                <a:solidFill>
                  <a:srgbClr val="103864"/>
                </a:solidFill>
                <a:latin typeface="Sora"/>
                <a:ea typeface="Sora"/>
                <a:cs typeface="Sora"/>
                <a:sym typeface="Sora"/>
              </a:rPr>
              <a:t> region has the </a:t>
            </a:r>
            <a:r>
              <a:rPr lang="en-US" sz="2000" b="1" dirty="0">
                <a:solidFill>
                  <a:srgbClr val="103864"/>
                </a:solidFill>
                <a:latin typeface="Sora"/>
                <a:ea typeface="Sora"/>
                <a:cs typeface="Sora"/>
                <a:sym typeface="Sora"/>
              </a:rPr>
              <a:t>most proportion</a:t>
            </a:r>
            <a:r>
              <a:rPr lang="en-US" sz="2000" dirty="0">
                <a:solidFill>
                  <a:srgbClr val="103864"/>
                </a:solidFill>
                <a:latin typeface="Sora"/>
                <a:ea typeface="Sora"/>
                <a:cs typeface="Sora"/>
                <a:sym typeface="Sora"/>
              </a:rPr>
              <a:t> of </a:t>
            </a:r>
            <a:r>
              <a:rPr lang="en-US" sz="2000" b="1" dirty="0">
                <a:solidFill>
                  <a:srgbClr val="103864"/>
                </a:solidFill>
                <a:latin typeface="Sora"/>
                <a:ea typeface="Sora"/>
                <a:cs typeface="Sora"/>
                <a:sym typeface="Sora"/>
              </a:rPr>
              <a:t>people</a:t>
            </a:r>
            <a:r>
              <a:rPr lang="en-US" sz="2000" dirty="0">
                <a:solidFill>
                  <a:srgbClr val="103864"/>
                </a:solidFill>
                <a:latin typeface="Sora"/>
                <a:ea typeface="Sora"/>
                <a:cs typeface="Sora"/>
                <a:sym typeface="Sora"/>
              </a:rPr>
              <a:t> and </a:t>
            </a:r>
            <a:r>
              <a:rPr lang="en-US" sz="2000" b="1" dirty="0">
                <a:solidFill>
                  <a:srgbClr val="103864"/>
                </a:solidFill>
                <a:latin typeface="Sora"/>
                <a:ea typeface="Sora"/>
                <a:cs typeface="Sora"/>
                <a:sym typeface="Sora"/>
              </a:rPr>
              <a:t>charges</a:t>
            </a:r>
            <a:r>
              <a:rPr lang="en-US" sz="2000" dirty="0">
                <a:solidFill>
                  <a:srgbClr val="103864"/>
                </a:solidFill>
                <a:latin typeface="Sora"/>
                <a:ea typeface="Sora"/>
                <a:cs typeface="Sora"/>
                <a:sym typeface="Sora"/>
              </a:rPr>
              <a:t> compared to other regions. </a:t>
            </a:r>
          </a:p>
          <a:p>
            <a:pPr lvl="1"/>
            <a:endParaRPr lang="en-US" sz="2000" dirty="0">
              <a:solidFill>
                <a:srgbClr val="103864"/>
              </a:solidFill>
              <a:latin typeface="Sora"/>
              <a:ea typeface="Sora"/>
              <a:cs typeface="Sora"/>
              <a:sym typeface="Sora"/>
            </a:endParaRPr>
          </a:p>
          <a:p>
            <a:pPr lvl="1"/>
            <a:r>
              <a:rPr lang="en-US" sz="2000" dirty="0">
                <a:solidFill>
                  <a:srgbClr val="103864"/>
                </a:solidFill>
                <a:latin typeface="Sora"/>
                <a:ea typeface="Sora"/>
                <a:cs typeface="Sora"/>
                <a:sym typeface="Sora"/>
              </a:rPr>
              <a:t>	If we group charges by gender, the </a:t>
            </a:r>
            <a:r>
              <a:rPr lang="en-US" sz="2000" b="1" dirty="0">
                <a:solidFill>
                  <a:srgbClr val="103864"/>
                </a:solidFill>
                <a:latin typeface="Sora"/>
                <a:ea typeface="Sora"/>
                <a:cs typeface="Sora"/>
                <a:sym typeface="Sora"/>
              </a:rPr>
              <a:t>male</a:t>
            </a:r>
            <a:r>
              <a:rPr lang="en-US" sz="2000" dirty="0">
                <a:solidFill>
                  <a:srgbClr val="103864"/>
                </a:solidFill>
                <a:latin typeface="Sora"/>
                <a:ea typeface="Sora"/>
                <a:cs typeface="Sora"/>
                <a:sym typeface="Sora"/>
              </a:rPr>
              <a:t> has </a:t>
            </a:r>
            <a:r>
              <a:rPr lang="en-US" sz="2000" b="1" dirty="0">
                <a:solidFill>
                  <a:srgbClr val="103864"/>
                </a:solidFill>
                <a:latin typeface="Sora"/>
                <a:ea typeface="Sora"/>
                <a:cs typeface="Sora"/>
                <a:sym typeface="Sora"/>
              </a:rPr>
              <a:t>more charges</a:t>
            </a:r>
            <a:r>
              <a:rPr lang="en-US" sz="2000" dirty="0">
                <a:solidFill>
                  <a:srgbClr val="103864"/>
                </a:solidFill>
                <a:latin typeface="Sora"/>
                <a:ea typeface="Sora"/>
                <a:cs typeface="Sora"/>
                <a:sym typeface="Sora"/>
              </a:rPr>
              <a:t> in the insurance bill than the female.</a:t>
            </a:r>
            <a:endParaRPr sz="2000" dirty="0">
              <a:solidFill>
                <a:srgbClr val="103864"/>
              </a:solidFill>
              <a:latin typeface="Sora"/>
              <a:ea typeface="Sora"/>
              <a:cs typeface="Sora"/>
              <a:sym typeface="Sor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g142ad2f6649_0_64"/>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Continuous Variables Analysis</a:t>
            </a:r>
            <a:endParaRPr sz="4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4"/>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Outline</a:t>
            </a:r>
            <a:endParaRPr/>
          </a:p>
        </p:txBody>
      </p:sp>
      <p:sp>
        <p:nvSpPr>
          <p:cNvPr id="198" name="Google Shape;198;p4"/>
          <p:cNvSpPr txBox="1"/>
          <p:nvPr/>
        </p:nvSpPr>
        <p:spPr>
          <a:xfrm>
            <a:off x="401515" y="1584375"/>
            <a:ext cx="11388900" cy="25551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Introduction</a:t>
            </a:r>
            <a:endParaRPr sz="200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Dataset</a:t>
            </a:r>
            <a:endParaRPr sz="200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Descriptive Statistic Analysis</a:t>
            </a:r>
            <a:endParaRPr sz="200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Categorical Variables Analysis</a:t>
            </a:r>
            <a:endParaRPr sz="200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Continuous Variables Analysis</a:t>
            </a:r>
            <a:endParaRPr sz="200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Variables Correlation</a:t>
            </a:r>
            <a:endParaRPr sz="200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Hypothesis Testing</a:t>
            </a:r>
            <a:endParaRPr sz="200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Conclusion</a:t>
            </a:r>
            <a:endParaRPr sz="2000">
              <a:solidFill>
                <a:srgbClr val="103864"/>
              </a:solidFill>
              <a:latin typeface="Sora"/>
              <a:ea typeface="Sora"/>
              <a:cs typeface="Sora"/>
              <a:sym typeface="Sor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g142ad2f6649_0_114"/>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2800" dirty="0"/>
              <a:t>Probability of someone has high charges given he’s a smoker</a:t>
            </a:r>
            <a:endParaRPr sz="2800" dirty="0"/>
          </a:p>
        </p:txBody>
      </p:sp>
      <mc:AlternateContent xmlns:mc="http://schemas.openxmlformats.org/markup-compatibility/2006" xmlns:a14="http://schemas.microsoft.com/office/drawing/2010/main">
        <mc:Choice Requires="a14">
          <p:sp>
            <p:nvSpPr>
              <p:cNvPr id="306" name="Google Shape;306;g142ad2f6649_0_114"/>
              <p:cNvSpPr txBox="1"/>
              <p:nvPr/>
            </p:nvSpPr>
            <p:spPr>
              <a:xfrm>
                <a:off x="401515" y="1584375"/>
                <a:ext cx="11388900" cy="3528361"/>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Filter data frame by smoker and high charges. Using conditional probability formula as below: </a:t>
                </a:r>
              </a:p>
              <a:p>
                <a:pPr marL="101600" lvl="0" algn="ctr">
                  <a:buClr>
                    <a:srgbClr val="103864"/>
                  </a:buClr>
                  <a:buSzPts val="2000"/>
                </a:pPr>
                <a14:m>
                  <m:oMathPara xmlns:m="http://schemas.openxmlformats.org/officeDocument/2006/math">
                    <m:oMathParaPr>
                      <m:jc m:val="centerGroup"/>
                    </m:oMathParaPr>
                    <m:oMath xmlns:m="http://schemas.openxmlformats.org/officeDocument/2006/math">
                      <m:r>
                        <a:rPr lang="en-US" sz="2000" b="0" i="1" smtClean="0">
                          <a:solidFill>
                            <a:srgbClr val="103864"/>
                          </a:solidFill>
                          <a:latin typeface="Cambria Math" panose="02040503050406030204" pitchFamily="18" charset="0"/>
                          <a:ea typeface="Sora"/>
                          <a:cs typeface="Sora"/>
                          <a:sym typeface="Sora"/>
                        </a:rPr>
                        <m:t>𝑃</m:t>
                      </m:r>
                      <m:d>
                        <m:dPr>
                          <m:ctrlPr>
                            <a:rPr lang="en-US" sz="2000" b="0" i="1" smtClean="0">
                              <a:solidFill>
                                <a:srgbClr val="103864"/>
                              </a:solidFill>
                              <a:latin typeface="Cambria Math" panose="02040503050406030204" pitchFamily="18" charset="0"/>
                              <a:ea typeface="Sora"/>
                              <a:cs typeface="Sora"/>
                              <a:sym typeface="Sora"/>
                            </a:rPr>
                          </m:ctrlPr>
                        </m:dPr>
                        <m:e>
                          <m:r>
                            <a:rPr lang="en-US" sz="2000" b="0" i="1" smtClean="0">
                              <a:solidFill>
                                <a:srgbClr val="103864"/>
                              </a:solidFill>
                              <a:latin typeface="Cambria Math" panose="02040503050406030204" pitchFamily="18" charset="0"/>
                              <a:ea typeface="Sora"/>
                              <a:cs typeface="Sora"/>
                              <a:sym typeface="Sora"/>
                            </a:rPr>
                            <m:t>𝐴</m:t>
                          </m:r>
                        </m:e>
                        <m:e>
                          <m:r>
                            <a:rPr lang="en-US" sz="2000" b="0" i="1" smtClean="0">
                              <a:solidFill>
                                <a:srgbClr val="103864"/>
                              </a:solidFill>
                              <a:latin typeface="Cambria Math" panose="02040503050406030204" pitchFamily="18" charset="0"/>
                              <a:ea typeface="Sora"/>
                              <a:cs typeface="Sora"/>
                              <a:sym typeface="Sora"/>
                            </a:rPr>
                            <m:t>𝐵</m:t>
                          </m:r>
                        </m:e>
                      </m:d>
                      <m:r>
                        <a:rPr lang="en-US" sz="2000" b="0" i="1" smtClean="0">
                          <a:solidFill>
                            <a:srgbClr val="103864"/>
                          </a:solidFill>
                          <a:latin typeface="Cambria Math" panose="02040503050406030204" pitchFamily="18" charset="0"/>
                          <a:ea typeface="Sora"/>
                          <a:cs typeface="Sora"/>
                          <a:sym typeface="Sora"/>
                        </a:rPr>
                        <m:t>=</m:t>
                      </m:r>
                      <m:f>
                        <m:fPr>
                          <m:ctrlPr>
                            <a:rPr lang="en-US" sz="2000" b="0" i="1" smtClean="0">
                              <a:solidFill>
                                <a:srgbClr val="103864"/>
                              </a:solidFill>
                              <a:latin typeface="Cambria Math" panose="02040503050406030204" pitchFamily="18" charset="0"/>
                              <a:cs typeface="Sora"/>
                              <a:sym typeface="Sora"/>
                            </a:rPr>
                          </m:ctrlPr>
                        </m:fPr>
                        <m:num>
                          <m:r>
                            <a:rPr lang="en-US" sz="2000" i="1">
                              <a:solidFill>
                                <a:srgbClr val="103864"/>
                              </a:solidFill>
                              <a:latin typeface="Cambria Math" panose="02040503050406030204" pitchFamily="18" charset="0"/>
                              <a:ea typeface="Sora"/>
                              <a:cs typeface="Sora"/>
                              <a:sym typeface="Sora"/>
                            </a:rPr>
                            <m:t>𝑛</m:t>
                          </m:r>
                          <m:r>
                            <a:rPr lang="en-US" sz="2000" i="1">
                              <a:solidFill>
                                <a:srgbClr val="103864"/>
                              </a:solidFill>
                              <a:latin typeface="Cambria Math" panose="02040503050406030204" pitchFamily="18" charset="0"/>
                              <a:ea typeface="Sora"/>
                              <a:cs typeface="Sora"/>
                              <a:sym typeface="Sora"/>
                            </a:rPr>
                            <m:t>(</m:t>
                          </m:r>
                          <m:r>
                            <a:rPr lang="en-US" sz="2000" i="1">
                              <a:solidFill>
                                <a:srgbClr val="103864"/>
                              </a:solidFill>
                              <a:latin typeface="Cambria Math" panose="02040503050406030204" pitchFamily="18" charset="0"/>
                              <a:ea typeface="Sora"/>
                              <a:cs typeface="Sora"/>
                              <a:sym typeface="Sora"/>
                            </a:rPr>
                            <m:t>𝐴</m:t>
                          </m:r>
                          <m:r>
                            <a:rPr lang="en-US" sz="2000" i="1">
                              <a:solidFill>
                                <a:srgbClr val="103864"/>
                              </a:solidFill>
                              <a:latin typeface="Cambria Math" panose="02040503050406030204" pitchFamily="18" charset="0"/>
                              <a:ea typeface="Cambria Math" panose="02040503050406030204" pitchFamily="18" charset="0"/>
                              <a:cs typeface="Sora"/>
                              <a:sym typeface="Sora"/>
                            </a:rPr>
                            <m:t>∩</m:t>
                          </m:r>
                          <m:r>
                            <a:rPr lang="en-US" sz="2000" i="1">
                              <a:solidFill>
                                <a:srgbClr val="103864"/>
                              </a:solidFill>
                              <a:latin typeface="Cambria Math" panose="02040503050406030204" pitchFamily="18" charset="0"/>
                              <a:ea typeface="Cambria Math" panose="02040503050406030204" pitchFamily="18" charset="0"/>
                              <a:cs typeface="Sora"/>
                              <a:sym typeface="Sora"/>
                            </a:rPr>
                            <m:t>𝐵</m:t>
                          </m:r>
                          <m:r>
                            <a:rPr lang="en-US" sz="2000" i="1">
                              <a:solidFill>
                                <a:srgbClr val="103864"/>
                              </a:solidFill>
                              <a:latin typeface="Cambria Math" panose="02040503050406030204" pitchFamily="18" charset="0"/>
                              <a:ea typeface="Cambria Math" panose="02040503050406030204" pitchFamily="18" charset="0"/>
                              <a:cs typeface="Sora"/>
                              <a:sym typeface="Sora"/>
                            </a:rPr>
                            <m:t>)/</m:t>
                          </m:r>
                          <m:r>
                            <a:rPr lang="en-US" sz="2000" i="1">
                              <a:solidFill>
                                <a:srgbClr val="103864"/>
                              </a:solidFill>
                              <a:latin typeface="Cambria Math" panose="02040503050406030204" pitchFamily="18" charset="0"/>
                              <a:ea typeface="Cambria Math" panose="02040503050406030204" pitchFamily="18" charset="0"/>
                              <a:cs typeface="Sora"/>
                              <a:sym typeface="Sora"/>
                            </a:rPr>
                            <m:t>𝑛</m:t>
                          </m:r>
                          <m:r>
                            <a:rPr lang="en-US" sz="2000" i="1">
                              <a:solidFill>
                                <a:srgbClr val="103864"/>
                              </a:solidFill>
                              <a:latin typeface="Cambria Math" panose="02040503050406030204" pitchFamily="18" charset="0"/>
                              <a:ea typeface="Cambria Math" panose="02040503050406030204" pitchFamily="18" charset="0"/>
                              <a:cs typeface="Sora"/>
                              <a:sym typeface="Sora"/>
                            </a:rPr>
                            <m:t>(</m:t>
                          </m:r>
                          <m:r>
                            <m:rPr>
                              <m:sty m:val="p"/>
                            </m:rPr>
                            <a:rPr lang="el-GR" sz="2000" i="1">
                              <a:solidFill>
                                <a:srgbClr val="103864"/>
                              </a:solidFill>
                              <a:latin typeface="Cambria Math" panose="02040503050406030204" pitchFamily="18" charset="0"/>
                              <a:ea typeface="Cambria Math" panose="02040503050406030204" pitchFamily="18" charset="0"/>
                              <a:cs typeface="Sora"/>
                              <a:sym typeface="Sora"/>
                            </a:rPr>
                            <m:t>Ω</m:t>
                          </m:r>
                          <m:r>
                            <a:rPr lang="en-US" sz="2000" i="1">
                              <a:solidFill>
                                <a:srgbClr val="103864"/>
                              </a:solidFill>
                              <a:latin typeface="Cambria Math" panose="02040503050406030204" pitchFamily="18" charset="0"/>
                              <a:ea typeface="Cambria Math" panose="02040503050406030204" pitchFamily="18" charset="0"/>
                              <a:cs typeface="Sora"/>
                              <a:sym typeface="Sora"/>
                            </a:rPr>
                            <m:t>)</m:t>
                          </m:r>
                        </m:num>
                        <m:den>
                          <m:r>
                            <a:rPr lang="en-US" sz="2000" i="1">
                              <a:solidFill>
                                <a:srgbClr val="103864"/>
                              </a:solidFill>
                              <a:latin typeface="Cambria Math" panose="02040503050406030204" pitchFamily="18" charset="0"/>
                              <a:ea typeface="Sora"/>
                              <a:cs typeface="Sora"/>
                              <a:sym typeface="Sora"/>
                            </a:rPr>
                            <m:t>𝑛</m:t>
                          </m:r>
                          <m:r>
                            <a:rPr lang="en-US" sz="2000" i="1">
                              <a:solidFill>
                                <a:srgbClr val="103864"/>
                              </a:solidFill>
                              <a:latin typeface="Cambria Math" panose="02040503050406030204" pitchFamily="18" charset="0"/>
                              <a:ea typeface="Sora"/>
                              <a:cs typeface="Sora"/>
                              <a:sym typeface="Sora"/>
                            </a:rPr>
                            <m:t>(</m:t>
                          </m:r>
                          <m:r>
                            <a:rPr lang="en-US" sz="2000" i="1">
                              <a:solidFill>
                                <a:srgbClr val="103864"/>
                              </a:solidFill>
                              <a:latin typeface="Cambria Math" panose="02040503050406030204" pitchFamily="18" charset="0"/>
                              <a:ea typeface="Cambria Math" panose="02040503050406030204" pitchFamily="18" charset="0"/>
                              <a:cs typeface="Sora"/>
                              <a:sym typeface="Sora"/>
                            </a:rPr>
                            <m:t>𝐵</m:t>
                          </m:r>
                          <m:r>
                            <a:rPr lang="en-US" sz="2000" i="1">
                              <a:solidFill>
                                <a:srgbClr val="103864"/>
                              </a:solidFill>
                              <a:latin typeface="Cambria Math" panose="02040503050406030204" pitchFamily="18" charset="0"/>
                              <a:ea typeface="Cambria Math" panose="02040503050406030204" pitchFamily="18" charset="0"/>
                              <a:cs typeface="Sora"/>
                              <a:sym typeface="Sora"/>
                            </a:rPr>
                            <m:t>)/</m:t>
                          </m:r>
                          <m:r>
                            <a:rPr lang="en-US" sz="2000" i="1">
                              <a:solidFill>
                                <a:srgbClr val="103864"/>
                              </a:solidFill>
                              <a:latin typeface="Cambria Math" panose="02040503050406030204" pitchFamily="18" charset="0"/>
                              <a:ea typeface="Cambria Math" panose="02040503050406030204" pitchFamily="18" charset="0"/>
                              <a:cs typeface="Sora"/>
                              <a:sym typeface="Sora"/>
                            </a:rPr>
                            <m:t>𝑛</m:t>
                          </m:r>
                          <m:r>
                            <a:rPr lang="en-US" sz="2000" i="1">
                              <a:solidFill>
                                <a:srgbClr val="103864"/>
                              </a:solidFill>
                              <a:latin typeface="Cambria Math" panose="02040503050406030204" pitchFamily="18" charset="0"/>
                              <a:ea typeface="Cambria Math" panose="02040503050406030204" pitchFamily="18" charset="0"/>
                              <a:cs typeface="Sora"/>
                              <a:sym typeface="Sora"/>
                            </a:rPr>
                            <m:t>(</m:t>
                          </m:r>
                          <m:r>
                            <m:rPr>
                              <m:sty m:val="p"/>
                            </m:rPr>
                            <a:rPr lang="el-GR" sz="2000" i="1">
                              <a:solidFill>
                                <a:srgbClr val="103864"/>
                              </a:solidFill>
                              <a:latin typeface="Cambria Math" panose="02040503050406030204" pitchFamily="18" charset="0"/>
                              <a:ea typeface="Cambria Math" panose="02040503050406030204" pitchFamily="18" charset="0"/>
                              <a:cs typeface="Sora"/>
                              <a:sym typeface="Sora"/>
                            </a:rPr>
                            <m:t>Ω</m:t>
                          </m:r>
                          <m:r>
                            <a:rPr lang="en-US" sz="2000" i="1">
                              <a:solidFill>
                                <a:srgbClr val="103864"/>
                              </a:solidFill>
                              <a:latin typeface="Cambria Math" panose="02040503050406030204" pitchFamily="18" charset="0"/>
                              <a:ea typeface="Cambria Math" panose="02040503050406030204" pitchFamily="18" charset="0"/>
                              <a:cs typeface="Sora"/>
                              <a:sym typeface="Sora"/>
                            </a:rPr>
                            <m:t>)</m:t>
                          </m:r>
                        </m:den>
                      </m:f>
                    </m:oMath>
                  </m:oMathPara>
                </a14:m>
                <a:endParaRPr lang="en-US" sz="2000" dirty="0">
                  <a:solidFill>
                    <a:srgbClr val="103864"/>
                  </a:solidFill>
                  <a:latin typeface="Sora"/>
                  <a:ea typeface="Sora"/>
                  <a:cs typeface="Sora"/>
                  <a:sym typeface="Sora"/>
                </a:endParaRPr>
              </a:p>
              <a:p>
                <a:pPr marL="457200" lvl="0" indent="0" algn="l" rtl="0">
                  <a:spcBef>
                    <a:spcPts val="0"/>
                  </a:spcBef>
                  <a:spcAft>
                    <a:spcPts val="0"/>
                  </a:spcAft>
                  <a:buNone/>
                </a:pPr>
                <a:endParaRPr lang="en-US" sz="2000" dirty="0">
                  <a:solidFill>
                    <a:srgbClr val="103864"/>
                  </a:solidFill>
                  <a:latin typeface="Sora"/>
                  <a:ea typeface="Sora"/>
                  <a:cs typeface="Sora"/>
                  <a:sym typeface="Sora"/>
                </a:endParaRPr>
              </a:p>
              <a:p>
                <a:pPr marL="457200" lvl="0" indent="0" algn="l" rtl="0">
                  <a:spcBef>
                    <a:spcPts val="0"/>
                  </a:spcBef>
                  <a:spcAft>
                    <a:spcPts val="0"/>
                  </a:spcAft>
                  <a:buNone/>
                </a:pPr>
                <a:r>
                  <a:rPr lang="en-US" sz="2000" dirty="0">
                    <a:solidFill>
                      <a:srgbClr val="103864"/>
                    </a:solidFill>
                    <a:latin typeface="Sora"/>
                    <a:ea typeface="Sora"/>
                    <a:cs typeface="Sora"/>
                    <a:sym typeface="Sora"/>
                  </a:rPr>
                  <a:t>The conditional probability of someone has high charges given he/she is a smoker given by:</a:t>
                </a:r>
              </a:p>
              <a:p>
                <a:pPr marL="45720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smtClean="0">
                          <a:solidFill>
                            <a:srgbClr val="103864"/>
                          </a:solidFill>
                          <a:latin typeface="Cambria Math" panose="02040503050406030204" pitchFamily="18" charset="0"/>
                          <a:ea typeface="Sora"/>
                          <a:cs typeface="Sora"/>
                          <a:sym typeface="Sora"/>
                        </a:rPr>
                        <m:t>𝑃</m:t>
                      </m:r>
                      <m:d>
                        <m:dPr>
                          <m:ctrlPr>
                            <a:rPr lang="en-US" sz="2000" b="0" i="1" smtClean="0">
                              <a:solidFill>
                                <a:srgbClr val="103864"/>
                              </a:solidFill>
                              <a:latin typeface="Cambria Math" panose="02040503050406030204" pitchFamily="18" charset="0"/>
                              <a:ea typeface="Sora"/>
                              <a:cs typeface="Sora"/>
                              <a:sym typeface="Sora"/>
                            </a:rPr>
                          </m:ctrlPr>
                        </m:dPr>
                        <m:e>
                          <m:r>
                            <a:rPr lang="en-US" sz="2000" b="0" i="1" smtClean="0">
                              <a:solidFill>
                                <a:srgbClr val="103864"/>
                              </a:solidFill>
                              <a:latin typeface="Cambria Math" panose="02040503050406030204" pitchFamily="18" charset="0"/>
                              <a:ea typeface="Sora"/>
                              <a:cs typeface="Sora"/>
                              <a:sym typeface="Sora"/>
                            </a:rPr>
                            <m:t>h𝑖𝑔h</m:t>
                          </m:r>
                          <m:r>
                            <a:rPr lang="en-US" sz="2000" b="0" i="1" smtClean="0">
                              <a:solidFill>
                                <a:srgbClr val="103864"/>
                              </a:solidFill>
                              <a:latin typeface="Cambria Math" panose="02040503050406030204" pitchFamily="18" charset="0"/>
                              <a:ea typeface="Sora"/>
                              <a:cs typeface="Sora"/>
                              <a:sym typeface="Sora"/>
                            </a:rPr>
                            <m:t> </m:t>
                          </m:r>
                          <m:r>
                            <a:rPr lang="en-US" sz="2000" b="0" i="1" smtClean="0">
                              <a:solidFill>
                                <a:srgbClr val="103864"/>
                              </a:solidFill>
                              <a:latin typeface="Cambria Math" panose="02040503050406030204" pitchFamily="18" charset="0"/>
                              <a:ea typeface="Sora"/>
                              <a:cs typeface="Sora"/>
                              <a:sym typeface="Sora"/>
                            </a:rPr>
                            <m:t>𝑐h𝑎𝑟𝑔𝑒𝑠</m:t>
                          </m:r>
                        </m:e>
                        <m:e>
                          <m:r>
                            <a:rPr lang="en-US" sz="2000" b="0" i="1" smtClean="0">
                              <a:solidFill>
                                <a:srgbClr val="103864"/>
                              </a:solidFill>
                              <a:latin typeface="Cambria Math" panose="02040503050406030204" pitchFamily="18" charset="0"/>
                              <a:ea typeface="Sora"/>
                              <a:cs typeface="Sora"/>
                              <a:sym typeface="Sora"/>
                            </a:rPr>
                            <m:t>𝑠𝑚𝑜𝑘𝑒𝑟</m:t>
                          </m:r>
                        </m:e>
                      </m:d>
                      <m:r>
                        <a:rPr lang="en-US" sz="2000" b="0" i="1" smtClean="0">
                          <a:solidFill>
                            <a:srgbClr val="103864"/>
                          </a:solidFill>
                          <a:latin typeface="Cambria Math" panose="02040503050406030204" pitchFamily="18" charset="0"/>
                          <a:ea typeface="Sora"/>
                          <a:cs typeface="Sora"/>
                          <a:sym typeface="Sora"/>
                        </a:rPr>
                        <m:t>=</m:t>
                      </m:r>
                      <m:f>
                        <m:fPr>
                          <m:ctrlPr>
                            <a:rPr lang="en-US" sz="2000" b="0" i="1" smtClean="0">
                              <a:solidFill>
                                <a:srgbClr val="103864"/>
                              </a:solidFill>
                              <a:latin typeface="Cambria Math" panose="02040503050406030204" pitchFamily="18" charset="0"/>
                              <a:cs typeface="Sora"/>
                              <a:sym typeface="Sora"/>
                            </a:rPr>
                          </m:ctrlPr>
                        </m:fPr>
                        <m:num>
                          <m:r>
                            <a:rPr lang="en-US" sz="2000" i="1">
                              <a:solidFill>
                                <a:srgbClr val="103864"/>
                              </a:solidFill>
                              <a:latin typeface="Cambria Math" panose="02040503050406030204" pitchFamily="18" charset="0"/>
                              <a:ea typeface="Sora"/>
                              <a:cs typeface="Sora"/>
                              <a:sym typeface="Sora"/>
                            </a:rPr>
                            <m:t>𝑛</m:t>
                          </m:r>
                          <m:r>
                            <a:rPr lang="en-US" sz="2000" i="1">
                              <a:solidFill>
                                <a:srgbClr val="103864"/>
                              </a:solidFill>
                              <a:latin typeface="Cambria Math" panose="02040503050406030204" pitchFamily="18" charset="0"/>
                              <a:ea typeface="Sora"/>
                              <a:cs typeface="Sora"/>
                              <a:sym typeface="Sora"/>
                            </a:rPr>
                            <m:t>(</m:t>
                          </m:r>
                          <m:r>
                            <a:rPr lang="en-US" sz="2000" b="0" i="1" smtClean="0">
                              <a:solidFill>
                                <a:srgbClr val="103864"/>
                              </a:solidFill>
                              <a:latin typeface="Cambria Math" panose="02040503050406030204" pitchFamily="18" charset="0"/>
                              <a:ea typeface="Sora"/>
                              <a:cs typeface="Sora"/>
                              <a:sym typeface="Sora"/>
                            </a:rPr>
                            <m:t>h𝑖𝑔h</m:t>
                          </m:r>
                          <m:r>
                            <a:rPr lang="en-US" sz="2000" b="0" i="1" smtClean="0">
                              <a:solidFill>
                                <a:srgbClr val="103864"/>
                              </a:solidFill>
                              <a:latin typeface="Cambria Math" panose="02040503050406030204" pitchFamily="18" charset="0"/>
                              <a:ea typeface="Sora"/>
                              <a:cs typeface="Sora"/>
                              <a:sym typeface="Sora"/>
                            </a:rPr>
                            <m:t> </m:t>
                          </m:r>
                          <m:r>
                            <a:rPr lang="en-US" sz="2000" b="0" i="1" smtClean="0">
                              <a:solidFill>
                                <a:srgbClr val="103864"/>
                              </a:solidFill>
                              <a:latin typeface="Cambria Math" panose="02040503050406030204" pitchFamily="18" charset="0"/>
                              <a:ea typeface="Sora"/>
                              <a:cs typeface="Sora"/>
                              <a:sym typeface="Sora"/>
                            </a:rPr>
                            <m:t>𝑐h𝑎𝑟𝑔𝑒𝑠</m:t>
                          </m:r>
                          <m:r>
                            <a:rPr lang="en-US" sz="2000" i="1">
                              <a:solidFill>
                                <a:srgbClr val="103864"/>
                              </a:solidFill>
                              <a:latin typeface="Cambria Math" panose="02040503050406030204" pitchFamily="18" charset="0"/>
                              <a:ea typeface="Cambria Math" panose="02040503050406030204" pitchFamily="18" charset="0"/>
                              <a:cs typeface="Sora"/>
                              <a:sym typeface="Sora"/>
                            </a:rPr>
                            <m:t>∩</m:t>
                          </m:r>
                          <m:r>
                            <a:rPr lang="en-US" sz="2000" b="0" i="1" smtClean="0">
                              <a:solidFill>
                                <a:srgbClr val="103864"/>
                              </a:solidFill>
                              <a:latin typeface="Cambria Math" panose="02040503050406030204" pitchFamily="18" charset="0"/>
                              <a:ea typeface="Cambria Math" panose="02040503050406030204" pitchFamily="18" charset="0"/>
                              <a:cs typeface="Sora"/>
                              <a:sym typeface="Sora"/>
                            </a:rPr>
                            <m:t>𝑠𝑚𝑜𝑘𝑒𝑟</m:t>
                          </m:r>
                          <m:r>
                            <a:rPr lang="en-US" sz="2000" i="1">
                              <a:solidFill>
                                <a:srgbClr val="103864"/>
                              </a:solidFill>
                              <a:latin typeface="Cambria Math" panose="02040503050406030204" pitchFamily="18" charset="0"/>
                              <a:ea typeface="Cambria Math" panose="02040503050406030204" pitchFamily="18" charset="0"/>
                              <a:cs typeface="Sora"/>
                              <a:sym typeface="Sora"/>
                            </a:rPr>
                            <m:t>)/</m:t>
                          </m:r>
                          <m:r>
                            <a:rPr lang="en-US" sz="2000" i="1">
                              <a:solidFill>
                                <a:srgbClr val="103864"/>
                              </a:solidFill>
                              <a:latin typeface="Cambria Math" panose="02040503050406030204" pitchFamily="18" charset="0"/>
                              <a:ea typeface="Cambria Math" panose="02040503050406030204" pitchFamily="18" charset="0"/>
                              <a:cs typeface="Sora"/>
                              <a:sym typeface="Sora"/>
                            </a:rPr>
                            <m:t>𝑛</m:t>
                          </m:r>
                          <m:r>
                            <a:rPr lang="en-US" sz="2000" i="1">
                              <a:solidFill>
                                <a:srgbClr val="103864"/>
                              </a:solidFill>
                              <a:latin typeface="Cambria Math" panose="02040503050406030204" pitchFamily="18" charset="0"/>
                              <a:ea typeface="Cambria Math" panose="02040503050406030204" pitchFamily="18" charset="0"/>
                              <a:cs typeface="Sora"/>
                              <a:sym typeface="Sora"/>
                            </a:rPr>
                            <m:t>(</m:t>
                          </m:r>
                          <m:r>
                            <a:rPr lang="en-US" sz="2000" b="0" i="1" smtClean="0">
                              <a:solidFill>
                                <a:srgbClr val="103864"/>
                              </a:solidFill>
                              <a:latin typeface="Cambria Math" panose="02040503050406030204" pitchFamily="18" charset="0"/>
                              <a:ea typeface="Cambria Math" panose="02040503050406030204" pitchFamily="18" charset="0"/>
                              <a:cs typeface="Sora"/>
                              <a:sym typeface="Sora"/>
                            </a:rPr>
                            <m:t>𝑠𝑎𝑚𝑝𝑙𝑒</m:t>
                          </m:r>
                          <m:r>
                            <a:rPr lang="en-US" sz="2000" b="0" i="1" smtClean="0">
                              <a:solidFill>
                                <a:srgbClr val="103864"/>
                              </a:solidFill>
                              <a:latin typeface="Cambria Math" panose="02040503050406030204" pitchFamily="18" charset="0"/>
                              <a:ea typeface="Cambria Math" panose="02040503050406030204" pitchFamily="18" charset="0"/>
                              <a:cs typeface="Sora"/>
                              <a:sym typeface="Sora"/>
                            </a:rPr>
                            <m:t> </m:t>
                          </m:r>
                          <m:r>
                            <a:rPr lang="en-US" sz="2000" b="0" i="1" smtClean="0">
                              <a:solidFill>
                                <a:srgbClr val="103864"/>
                              </a:solidFill>
                              <a:latin typeface="Cambria Math" panose="02040503050406030204" pitchFamily="18" charset="0"/>
                              <a:ea typeface="Cambria Math" panose="02040503050406030204" pitchFamily="18" charset="0"/>
                              <a:cs typeface="Sora"/>
                              <a:sym typeface="Sora"/>
                            </a:rPr>
                            <m:t>𝑑𝑎𝑡𝑎</m:t>
                          </m:r>
                          <m:r>
                            <a:rPr lang="en-US" sz="2000" i="1">
                              <a:solidFill>
                                <a:srgbClr val="103864"/>
                              </a:solidFill>
                              <a:latin typeface="Cambria Math" panose="02040503050406030204" pitchFamily="18" charset="0"/>
                              <a:ea typeface="Cambria Math" panose="02040503050406030204" pitchFamily="18" charset="0"/>
                              <a:cs typeface="Sora"/>
                              <a:sym typeface="Sora"/>
                            </a:rPr>
                            <m:t>)</m:t>
                          </m:r>
                        </m:num>
                        <m:den>
                          <m:r>
                            <a:rPr lang="en-US" sz="2000" i="1">
                              <a:solidFill>
                                <a:srgbClr val="103864"/>
                              </a:solidFill>
                              <a:latin typeface="Cambria Math" panose="02040503050406030204" pitchFamily="18" charset="0"/>
                              <a:ea typeface="Sora"/>
                              <a:cs typeface="Sora"/>
                              <a:sym typeface="Sora"/>
                            </a:rPr>
                            <m:t>𝑛</m:t>
                          </m:r>
                          <m:r>
                            <a:rPr lang="en-US" sz="2000" i="1">
                              <a:solidFill>
                                <a:srgbClr val="103864"/>
                              </a:solidFill>
                              <a:latin typeface="Cambria Math" panose="02040503050406030204" pitchFamily="18" charset="0"/>
                              <a:ea typeface="Sora"/>
                              <a:cs typeface="Sora"/>
                              <a:sym typeface="Sora"/>
                            </a:rPr>
                            <m:t>(</m:t>
                          </m:r>
                          <m:r>
                            <a:rPr lang="en-US" sz="2000" b="0" i="1" smtClean="0">
                              <a:solidFill>
                                <a:srgbClr val="103864"/>
                              </a:solidFill>
                              <a:latin typeface="Cambria Math" panose="02040503050406030204" pitchFamily="18" charset="0"/>
                              <a:ea typeface="Cambria Math" panose="02040503050406030204" pitchFamily="18" charset="0"/>
                              <a:cs typeface="Sora"/>
                              <a:sym typeface="Sora"/>
                            </a:rPr>
                            <m:t>𝑠𝑚𝑜𝑘𝑒𝑟</m:t>
                          </m:r>
                          <m:r>
                            <a:rPr lang="en-US" sz="2000" i="1">
                              <a:solidFill>
                                <a:srgbClr val="103864"/>
                              </a:solidFill>
                              <a:latin typeface="Cambria Math" panose="02040503050406030204" pitchFamily="18" charset="0"/>
                              <a:ea typeface="Cambria Math" panose="02040503050406030204" pitchFamily="18" charset="0"/>
                              <a:cs typeface="Sora"/>
                              <a:sym typeface="Sora"/>
                            </a:rPr>
                            <m:t>)/</m:t>
                          </m:r>
                          <m:r>
                            <a:rPr lang="en-US" sz="2000" i="1">
                              <a:solidFill>
                                <a:srgbClr val="103864"/>
                              </a:solidFill>
                              <a:latin typeface="Cambria Math" panose="02040503050406030204" pitchFamily="18" charset="0"/>
                              <a:ea typeface="Cambria Math" panose="02040503050406030204" pitchFamily="18" charset="0"/>
                              <a:cs typeface="Sora"/>
                              <a:sym typeface="Sora"/>
                            </a:rPr>
                            <m:t>𝑛</m:t>
                          </m:r>
                          <m:r>
                            <a:rPr lang="en-US" sz="2000" i="1">
                              <a:solidFill>
                                <a:srgbClr val="103864"/>
                              </a:solidFill>
                              <a:latin typeface="Cambria Math" panose="02040503050406030204" pitchFamily="18" charset="0"/>
                              <a:ea typeface="Cambria Math" panose="02040503050406030204" pitchFamily="18" charset="0"/>
                              <a:cs typeface="Sora"/>
                              <a:sym typeface="Sora"/>
                            </a:rPr>
                            <m:t>(</m:t>
                          </m:r>
                          <m:r>
                            <a:rPr lang="en-US" sz="2000" b="0" i="1" smtClean="0">
                              <a:solidFill>
                                <a:srgbClr val="103864"/>
                              </a:solidFill>
                              <a:latin typeface="Cambria Math" panose="02040503050406030204" pitchFamily="18" charset="0"/>
                              <a:ea typeface="Cambria Math" panose="02040503050406030204" pitchFamily="18" charset="0"/>
                              <a:cs typeface="Sora"/>
                              <a:sym typeface="Sora"/>
                            </a:rPr>
                            <m:t>𝑠𝑎𝑚𝑝𝑙𝑒</m:t>
                          </m:r>
                          <m:r>
                            <a:rPr lang="en-US" sz="2000" b="0" i="1" smtClean="0">
                              <a:solidFill>
                                <a:srgbClr val="103864"/>
                              </a:solidFill>
                              <a:latin typeface="Cambria Math" panose="02040503050406030204" pitchFamily="18" charset="0"/>
                              <a:ea typeface="Cambria Math" panose="02040503050406030204" pitchFamily="18" charset="0"/>
                              <a:cs typeface="Sora"/>
                              <a:sym typeface="Sora"/>
                            </a:rPr>
                            <m:t> </m:t>
                          </m:r>
                          <m:r>
                            <a:rPr lang="en-US" sz="2000" b="0" i="1" smtClean="0">
                              <a:solidFill>
                                <a:srgbClr val="103864"/>
                              </a:solidFill>
                              <a:latin typeface="Cambria Math" panose="02040503050406030204" pitchFamily="18" charset="0"/>
                              <a:ea typeface="Cambria Math" panose="02040503050406030204" pitchFamily="18" charset="0"/>
                              <a:cs typeface="Sora"/>
                              <a:sym typeface="Sora"/>
                            </a:rPr>
                            <m:t>𝑑𝑎𝑡𝑎</m:t>
                          </m:r>
                          <m:r>
                            <a:rPr lang="en-US" sz="2000" i="1">
                              <a:solidFill>
                                <a:srgbClr val="103864"/>
                              </a:solidFill>
                              <a:latin typeface="Cambria Math" panose="02040503050406030204" pitchFamily="18" charset="0"/>
                              <a:ea typeface="Cambria Math" panose="02040503050406030204" pitchFamily="18" charset="0"/>
                              <a:cs typeface="Sora"/>
                              <a:sym typeface="Sora"/>
                            </a:rPr>
                            <m:t>)</m:t>
                          </m:r>
                        </m:den>
                      </m:f>
                    </m:oMath>
                  </m:oMathPara>
                </a14:m>
                <a:endParaRPr lang="en-US" sz="2000" dirty="0">
                  <a:solidFill>
                    <a:srgbClr val="103864"/>
                  </a:solidFill>
                  <a:latin typeface="Sora"/>
                  <a:ea typeface="Sora"/>
                  <a:cs typeface="Sora"/>
                  <a:sym typeface="Sora"/>
                </a:endParaRPr>
              </a:p>
              <a:p>
                <a:pPr marL="457200" lvl="0" indent="0" algn="l" rtl="0">
                  <a:spcBef>
                    <a:spcPts val="0"/>
                  </a:spcBef>
                  <a:spcAft>
                    <a:spcPts val="0"/>
                  </a:spcAft>
                  <a:buNone/>
                </a:pPr>
                <a:endParaRPr lang="en-US"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Result: 0.927007299270073</a:t>
                </a:r>
                <a:endParaRPr sz="2000" dirty="0">
                  <a:solidFill>
                    <a:srgbClr val="103864"/>
                  </a:solidFill>
                  <a:latin typeface="Sora"/>
                  <a:ea typeface="Sora"/>
                  <a:cs typeface="Sora"/>
                  <a:sym typeface="Sora"/>
                </a:endParaRPr>
              </a:p>
            </p:txBody>
          </p:sp>
        </mc:Choice>
        <mc:Fallback xmlns="">
          <p:sp>
            <p:nvSpPr>
              <p:cNvPr id="306" name="Google Shape;306;g142ad2f6649_0_114"/>
              <p:cNvSpPr txBox="1">
                <a:spLocks noRot="1" noChangeAspect="1" noMove="1" noResize="1" noEditPoints="1" noAdjustHandles="1" noChangeArrowheads="1" noChangeShapeType="1" noTextEdit="1"/>
              </p:cNvSpPr>
              <p:nvPr/>
            </p:nvSpPr>
            <p:spPr>
              <a:xfrm>
                <a:off x="401515" y="1584375"/>
                <a:ext cx="11388900" cy="3528361"/>
              </a:xfrm>
              <a:prstGeom prst="rect">
                <a:avLst/>
              </a:prstGeom>
              <a:blipFill>
                <a:blip r:embed="rId3"/>
                <a:stretch>
                  <a:fillRect t="-1554" r="-535" b="-2418"/>
                </a:stretch>
              </a:blipFill>
              <a:ln>
                <a:noFill/>
              </a:ln>
            </p:spPr>
            <p:txBody>
              <a:bodyPr/>
              <a:lstStyle/>
              <a:p>
                <a:r>
                  <a:rPr lang="en-US">
                    <a:noFill/>
                  </a:rPr>
                  <a:t> </a:t>
                </a:r>
              </a:p>
            </p:txBody>
          </p:sp>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g142ad2f6649_0_11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BMI vs Smokers</a:t>
            </a:r>
            <a:endParaRPr/>
          </a:p>
        </p:txBody>
      </p:sp>
      <mc:AlternateContent xmlns:mc="http://schemas.openxmlformats.org/markup-compatibility/2006" xmlns:a14="http://schemas.microsoft.com/office/drawing/2010/main">
        <mc:Choice Requires="a14">
          <p:sp>
            <p:nvSpPr>
              <p:cNvPr id="312" name="Google Shape;312;g142ad2f6649_0_119"/>
              <p:cNvSpPr txBox="1"/>
              <p:nvPr/>
            </p:nvSpPr>
            <p:spPr>
              <a:xfrm>
                <a:off x="401515" y="1889175"/>
                <a:ext cx="11388900" cy="4734204"/>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Which one is more probable, someone has high charges given he/she has high BMI or someone has high charges given he/she is a smoker?</a:t>
                </a:r>
              </a:p>
              <a:p>
                <a:pPr marL="457200" lvl="0" indent="0" algn="l" rtl="0">
                  <a:spcBef>
                    <a:spcPts val="0"/>
                  </a:spcBef>
                  <a:spcAft>
                    <a:spcPts val="0"/>
                  </a:spcAft>
                  <a:buNone/>
                </a:pPr>
                <a:endParaRPr lang="en-US" sz="2000" dirty="0">
                  <a:solidFill>
                    <a:srgbClr val="103864"/>
                  </a:solidFill>
                  <a:latin typeface="Sora"/>
                  <a:ea typeface="Sora"/>
                  <a:cs typeface="Sora"/>
                  <a:sym typeface="Sora"/>
                </a:endParaRPr>
              </a:p>
              <a:p>
                <a:pPr marL="9144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Probability of someone has high charges given he/she is a smoker is 0.927007299270073 (page 20).</a:t>
                </a:r>
              </a:p>
              <a:p>
                <a:pPr marL="558800" lvl="0" algn="l" rtl="0">
                  <a:spcBef>
                    <a:spcPts val="0"/>
                  </a:spcBef>
                  <a:spcAft>
                    <a:spcPts val="0"/>
                  </a:spcAft>
                  <a:buClr>
                    <a:srgbClr val="103864"/>
                  </a:buClr>
                  <a:buSzPts val="2000"/>
                </a:pPr>
                <a:endParaRPr lang="en-US" sz="2000" dirty="0">
                  <a:solidFill>
                    <a:srgbClr val="103864"/>
                  </a:solidFill>
                  <a:latin typeface="Sora"/>
                  <a:ea typeface="Sora"/>
                  <a:cs typeface="Sora"/>
                  <a:sym typeface="Sora"/>
                </a:endParaRPr>
              </a:p>
              <a:p>
                <a:pPr marL="914400" indent="-355600">
                  <a:buClr>
                    <a:srgbClr val="103864"/>
                  </a:buClr>
                  <a:buSzPts val="2000"/>
                  <a:buFont typeface="Sora"/>
                  <a:buChar char="•"/>
                </a:pPr>
                <a:r>
                  <a:rPr lang="en-US" sz="2000" dirty="0">
                    <a:solidFill>
                      <a:srgbClr val="103864"/>
                    </a:solidFill>
                    <a:latin typeface="Sora"/>
                    <a:ea typeface="Sora"/>
                    <a:cs typeface="Sora"/>
                    <a:sym typeface="Sora"/>
                  </a:rPr>
                  <a:t>The conditional probability of someone has high charges given he/she has high BMI given by:</a:t>
                </a:r>
              </a:p>
              <a:p>
                <a:pPr marL="558800" lvl="0">
                  <a:buClr>
                    <a:srgbClr val="103864"/>
                  </a:buClr>
                  <a:buSzPts val="2000"/>
                </a:pPr>
                <a14:m>
                  <m:oMathPara xmlns:m="http://schemas.openxmlformats.org/officeDocument/2006/math">
                    <m:oMathParaPr>
                      <m:jc m:val="centerGroup"/>
                    </m:oMathParaPr>
                    <m:oMath xmlns:m="http://schemas.openxmlformats.org/officeDocument/2006/math">
                      <m:r>
                        <a:rPr lang="en-US" sz="2000" b="0" i="1" smtClean="0">
                          <a:solidFill>
                            <a:srgbClr val="103864"/>
                          </a:solidFill>
                          <a:latin typeface="Cambria Math" panose="02040503050406030204" pitchFamily="18" charset="0"/>
                          <a:ea typeface="Sora"/>
                          <a:cs typeface="Sora"/>
                          <a:sym typeface="Sora"/>
                        </a:rPr>
                        <m:t>𝑃</m:t>
                      </m:r>
                      <m:d>
                        <m:dPr>
                          <m:ctrlPr>
                            <a:rPr lang="ar-AE" sz="2000" b="0" i="1" smtClean="0">
                              <a:solidFill>
                                <a:srgbClr val="103864"/>
                              </a:solidFill>
                              <a:latin typeface="Cambria Math" panose="02040503050406030204" pitchFamily="18" charset="0"/>
                              <a:ea typeface="Sora"/>
                              <a:cs typeface="Sora"/>
                              <a:sym typeface="Sora"/>
                            </a:rPr>
                          </m:ctrlPr>
                        </m:dPr>
                        <m:e>
                          <m:r>
                            <a:rPr lang="ar-AE" sz="2000" b="0" i="1" smtClean="0">
                              <a:solidFill>
                                <a:srgbClr val="103864"/>
                              </a:solidFill>
                              <a:latin typeface="Cambria Math" panose="02040503050406030204" pitchFamily="18" charset="0"/>
                              <a:ea typeface="Sora"/>
                              <a:cs typeface="Sora"/>
                              <a:sym typeface="Sora"/>
                            </a:rPr>
                            <m:t>h</m:t>
                          </m:r>
                          <m:r>
                            <a:rPr lang="ar-AE" sz="2000" b="0" i="1" smtClean="0">
                              <a:solidFill>
                                <a:srgbClr val="103864"/>
                              </a:solidFill>
                              <a:latin typeface="Cambria Math" panose="02040503050406030204" pitchFamily="18" charset="0"/>
                              <a:ea typeface="Sora"/>
                              <a:cs typeface="Sora"/>
                              <a:sym typeface="Sora"/>
                            </a:rPr>
                            <m:t>𝑖𝑔</m:t>
                          </m:r>
                          <m:r>
                            <a:rPr lang="ar-AE" sz="2000" b="0" i="1" smtClean="0">
                              <a:solidFill>
                                <a:srgbClr val="103864"/>
                              </a:solidFill>
                              <a:latin typeface="Cambria Math" panose="02040503050406030204" pitchFamily="18" charset="0"/>
                              <a:ea typeface="Sora"/>
                              <a:cs typeface="Sora"/>
                              <a:sym typeface="Sora"/>
                            </a:rPr>
                            <m:t>h</m:t>
                          </m:r>
                          <m:r>
                            <a:rPr lang="ar-AE" sz="2000" b="0" i="1" smtClean="0">
                              <a:solidFill>
                                <a:srgbClr val="103864"/>
                              </a:solidFill>
                              <a:latin typeface="Cambria Math" panose="02040503050406030204" pitchFamily="18" charset="0"/>
                              <a:ea typeface="Sora"/>
                              <a:cs typeface="Sora"/>
                              <a:sym typeface="Sora"/>
                            </a:rPr>
                            <m:t> </m:t>
                          </m:r>
                          <m:r>
                            <a:rPr lang="ar-AE" sz="2000" b="0" i="1" smtClean="0">
                              <a:solidFill>
                                <a:srgbClr val="103864"/>
                              </a:solidFill>
                              <a:latin typeface="Cambria Math" panose="02040503050406030204" pitchFamily="18" charset="0"/>
                              <a:ea typeface="Sora"/>
                              <a:cs typeface="Sora"/>
                              <a:sym typeface="Sora"/>
                            </a:rPr>
                            <m:t>𝑐</m:t>
                          </m:r>
                          <m:r>
                            <a:rPr lang="ar-AE" sz="2000" b="0" i="1" smtClean="0">
                              <a:solidFill>
                                <a:srgbClr val="103864"/>
                              </a:solidFill>
                              <a:latin typeface="Cambria Math" panose="02040503050406030204" pitchFamily="18" charset="0"/>
                              <a:ea typeface="Sora"/>
                              <a:cs typeface="Sora"/>
                              <a:sym typeface="Sora"/>
                            </a:rPr>
                            <m:t>h</m:t>
                          </m:r>
                          <m:r>
                            <a:rPr lang="ar-AE" sz="2000" b="0" i="1" smtClean="0">
                              <a:solidFill>
                                <a:srgbClr val="103864"/>
                              </a:solidFill>
                              <a:latin typeface="Cambria Math" panose="02040503050406030204" pitchFamily="18" charset="0"/>
                              <a:ea typeface="Sora"/>
                              <a:cs typeface="Sora"/>
                              <a:sym typeface="Sora"/>
                            </a:rPr>
                            <m:t>𝑎𝑟𝑔𝑒𝑠</m:t>
                          </m:r>
                        </m:e>
                        <m:e>
                          <m:r>
                            <a:rPr lang="ar-AE" sz="2000" b="0" i="1" smtClean="0">
                              <a:solidFill>
                                <a:srgbClr val="103864"/>
                              </a:solidFill>
                              <a:latin typeface="Cambria Math" panose="02040503050406030204" pitchFamily="18" charset="0"/>
                              <a:ea typeface="Sora"/>
                              <a:cs typeface="Sora"/>
                              <a:sym typeface="Sora"/>
                            </a:rPr>
                            <m:t>h</m:t>
                          </m:r>
                          <m:r>
                            <a:rPr lang="en-US" sz="2000" b="0" i="1" smtClean="0">
                              <a:solidFill>
                                <a:srgbClr val="103864"/>
                              </a:solidFill>
                              <a:latin typeface="Cambria Math" panose="02040503050406030204" pitchFamily="18" charset="0"/>
                              <a:ea typeface="Sora"/>
                              <a:cs typeface="Sora"/>
                              <a:sym typeface="Sora"/>
                            </a:rPr>
                            <m:t>𝑖𝑔</m:t>
                          </m:r>
                          <m:r>
                            <a:rPr lang="en-US" sz="2000" b="0" i="1" smtClean="0">
                              <a:solidFill>
                                <a:srgbClr val="103864"/>
                              </a:solidFill>
                              <a:latin typeface="Cambria Math" panose="02040503050406030204" pitchFamily="18" charset="0"/>
                              <a:ea typeface="Sora"/>
                              <a:cs typeface="Sora"/>
                              <a:sym typeface="Sora"/>
                            </a:rPr>
                            <m:t>h</m:t>
                          </m:r>
                          <m:r>
                            <a:rPr lang="en-US" sz="2000" b="0" i="1" smtClean="0">
                              <a:solidFill>
                                <a:srgbClr val="103864"/>
                              </a:solidFill>
                              <a:latin typeface="Cambria Math" panose="02040503050406030204" pitchFamily="18" charset="0"/>
                              <a:ea typeface="Sora"/>
                              <a:cs typeface="Sora"/>
                              <a:sym typeface="Sora"/>
                            </a:rPr>
                            <m:t> </m:t>
                          </m:r>
                          <m:r>
                            <a:rPr lang="en-US" sz="2000" b="0" i="1" smtClean="0">
                              <a:solidFill>
                                <a:srgbClr val="103864"/>
                              </a:solidFill>
                              <a:latin typeface="Cambria Math" panose="02040503050406030204" pitchFamily="18" charset="0"/>
                              <a:ea typeface="Sora"/>
                              <a:cs typeface="Sora"/>
                              <a:sym typeface="Sora"/>
                            </a:rPr>
                            <m:t>𝐵𝑀𝐼</m:t>
                          </m:r>
                        </m:e>
                      </m:d>
                      <m:r>
                        <a:rPr lang="ar-AE" sz="2000" b="0" i="1" smtClean="0">
                          <a:solidFill>
                            <a:srgbClr val="103864"/>
                          </a:solidFill>
                          <a:latin typeface="Cambria Math" panose="02040503050406030204" pitchFamily="18" charset="0"/>
                          <a:ea typeface="Sora"/>
                          <a:cs typeface="Sora"/>
                          <a:sym typeface="Sora"/>
                        </a:rPr>
                        <m:t>=</m:t>
                      </m:r>
                      <m:f>
                        <m:fPr>
                          <m:ctrlPr>
                            <a:rPr lang="ar-AE" sz="2000" b="0" i="1" smtClean="0">
                              <a:solidFill>
                                <a:srgbClr val="103864"/>
                              </a:solidFill>
                              <a:latin typeface="Cambria Math" panose="02040503050406030204" pitchFamily="18" charset="0"/>
                              <a:cs typeface="Sora"/>
                              <a:sym typeface="Sora"/>
                            </a:rPr>
                          </m:ctrlPr>
                        </m:fPr>
                        <m:num>
                          <m:r>
                            <a:rPr lang="ar-AE" sz="2000" i="1">
                              <a:solidFill>
                                <a:srgbClr val="103864"/>
                              </a:solidFill>
                              <a:latin typeface="Cambria Math" panose="02040503050406030204" pitchFamily="18" charset="0"/>
                              <a:ea typeface="Sora"/>
                              <a:cs typeface="Sora"/>
                              <a:sym typeface="Sora"/>
                            </a:rPr>
                            <m:t>𝑛</m:t>
                          </m:r>
                          <m:r>
                            <a:rPr lang="ar-AE" sz="2000" i="1">
                              <a:solidFill>
                                <a:srgbClr val="103864"/>
                              </a:solidFill>
                              <a:latin typeface="Cambria Math" panose="02040503050406030204" pitchFamily="18" charset="0"/>
                              <a:ea typeface="Sora"/>
                              <a:cs typeface="Sora"/>
                              <a:sym typeface="Sora"/>
                            </a:rPr>
                            <m:t>(</m:t>
                          </m:r>
                          <m:r>
                            <a:rPr lang="ar-AE" sz="2000" b="0" i="1" smtClean="0">
                              <a:solidFill>
                                <a:srgbClr val="103864"/>
                              </a:solidFill>
                              <a:latin typeface="Cambria Math" panose="02040503050406030204" pitchFamily="18" charset="0"/>
                              <a:ea typeface="Sora"/>
                              <a:cs typeface="Sora"/>
                              <a:sym typeface="Sora"/>
                            </a:rPr>
                            <m:t>h</m:t>
                          </m:r>
                          <m:r>
                            <a:rPr lang="ar-AE" sz="2000" b="0" i="1" smtClean="0">
                              <a:solidFill>
                                <a:srgbClr val="103864"/>
                              </a:solidFill>
                              <a:latin typeface="Cambria Math" panose="02040503050406030204" pitchFamily="18" charset="0"/>
                              <a:ea typeface="Sora"/>
                              <a:cs typeface="Sora"/>
                              <a:sym typeface="Sora"/>
                            </a:rPr>
                            <m:t>𝑖𝑔</m:t>
                          </m:r>
                          <m:r>
                            <a:rPr lang="ar-AE" sz="2000" b="0" i="1" smtClean="0">
                              <a:solidFill>
                                <a:srgbClr val="103864"/>
                              </a:solidFill>
                              <a:latin typeface="Cambria Math" panose="02040503050406030204" pitchFamily="18" charset="0"/>
                              <a:ea typeface="Sora"/>
                              <a:cs typeface="Sora"/>
                              <a:sym typeface="Sora"/>
                            </a:rPr>
                            <m:t>h</m:t>
                          </m:r>
                          <m:r>
                            <a:rPr lang="ar-AE" sz="2000" b="0" i="1" smtClean="0">
                              <a:solidFill>
                                <a:srgbClr val="103864"/>
                              </a:solidFill>
                              <a:latin typeface="Cambria Math" panose="02040503050406030204" pitchFamily="18" charset="0"/>
                              <a:ea typeface="Sora"/>
                              <a:cs typeface="Sora"/>
                              <a:sym typeface="Sora"/>
                            </a:rPr>
                            <m:t> </m:t>
                          </m:r>
                          <m:r>
                            <a:rPr lang="ar-AE" sz="2000" b="0" i="1" smtClean="0">
                              <a:solidFill>
                                <a:srgbClr val="103864"/>
                              </a:solidFill>
                              <a:latin typeface="Cambria Math" panose="02040503050406030204" pitchFamily="18" charset="0"/>
                              <a:ea typeface="Sora"/>
                              <a:cs typeface="Sora"/>
                              <a:sym typeface="Sora"/>
                            </a:rPr>
                            <m:t>𝑐</m:t>
                          </m:r>
                          <m:r>
                            <a:rPr lang="ar-AE" sz="2000" b="0" i="1" smtClean="0">
                              <a:solidFill>
                                <a:srgbClr val="103864"/>
                              </a:solidFill>
                              <a:latin typeface="Cambria Math" panose="02040503050406030204" pitchFamily="18" charset="0"/>
                              <a:ea typeface="Sora"/>
                              <a:cs typeface="Sora"/>
                              <a:sym typeface="Sora"/>
                            </a:rPr>
                            <m:t>h</m:t>
                          </m:r>
                          <m:r>
                            <a:rPr lang="ar-AE" sz="2000" b="0" i="1" smtClean="0">
                              <a:solidFill>
                                <a:srgbClr val="103864"/>
                              </a:solidFill>
                              <a:latin typeface="Cambria Math" panose="02040503050406030204" pitchFamily="18" charset="0"/>
                              <a:ea typeface="Sora"/>
                              <a:cs typeface="Sora"/>
                              <a:sym typeface="Sora"/>
                            </a:rPr>
                            <m:t>𝑎𝑟𝑔𝑒𝑠</m:t>
                          </m:r>
                          <m:r>
                            <a:rPr lang="ar-AE" sz="2000" i="1">
                              <a:solidFill>
                                <a:srgbClr val="103864"/>
                              </a:solidFill>
                              <a:latin typeface="Cambria Math" panose="02040503050406030204" pitchFamily="18" charset="0"/>
                              <a:ea typeface="Cambria Math" panose="02040503050406030204" pitchFamily="18" charset="0"/>
                              <a:cs typeface="Sora"/>
                              <a:sym typeface="Sora"/>
                            </a:rPr>
                            <m:t>∩</m:t>
                          </m:r>
                          <m:r>
                            <a:rPr lang="ar-AE" sz="2000" i="1">
                              <a:solidFill>
                                <a:srgbClr val="103864"/>
                              </a:solidFill>
                              <a:latin typeface="Cambria Math" panose="02040503050406030204" pitchFamily="18" charset="0"/>
                              <a:ea typeface="Sora"/>
                              <a:cs typeface="Sora"/>
                              <a:sym typeface="Sora"/>
                            </a:rPr>
                            <m:t>h</m:t>
                          </m:r>
                          <m:r>
                            <a:rPr lang="en-US" sz="2000" i="1">
                              <a:solidFill>
                                <a:srgbClr val="103864"/>
                              </a:solidFill>
                              <a:latin typeface="Cambria Math" panose="02040503050406030204" pitchFamily="18" charset="0"/>
                              <a:ea typeface="Sora"/>
                              <a:cs typeface="Sora"/>
                              <a:sym typeface="Sora"/>
                            </a:rPr>
                            <m:t>𝑖𝑔</m:t>
                          </m:r>
                          <m:r>
                            <a:rPr lang="en-US" sz="2000" i="1">
                              <a:solidFill>
                                <a:srgbClr val="103864"/>
                              </a:solidFill>
                              <a:latin typeface="Cambria Math" panose="02040503050406030204" pitchFamily="18" charset="0"/>
                              <a:ea typeface="Sora"/>
                              <a:cs typeface="Sora"/>
                              <a:sym typeface="Sora"/>
                            </a:rPr>
                            <m:t>h</m:t>
                          </m:r>
                          <m:r>
                            <a:rPr lang="en-US" sz="2000" i="1">
                              <a:solidFill>
                                <a:srgbClr val="103864"/>
                              </a:solidFill>
                              <a:latin typeface="Cambria Math" panose="02040503050406030204" pitchFamily="18" charset="0"/>
                              <a:ea typeface="Sora"/>
                              <a:cs typeface="Sora"/>
                              <a:sym typeface="Sora"/>
                            </a:rPr>
                            <m:t> </m:t>
                          </m:r>
                          <m:r>
                            <a:rPr lang="en-US" sz="2000" i="1">
                              <a:solidFill>
                                <a:srgbClr val="103864"/>
                              </a:solidFill>
                              <a:latin typeface="Cambria Math" panose="02040503050406030204" pitchFamily="18" charset="0"/>
                              <a:ea typeface="Sora"/>
                              <a:cs typeface="Sora"/>
                              <a:sym typeface="Sora"/>
                            </a:rPr>
                            <m:t>𝐵𝑀𝐼</m:t>
                          </m:r>
                          <m:r>
                            <a:rPr lang="ar-AE" sz="2000" i="1">
                              <a:solidFill>
                                <a:srgbClr val="103864"/>
                              </a:solidFill>
                              <a:latin typeface="Cambria Math" panose="02040503050406030204" pitchFamily="18" charset="0"/>
                              <a:ea typeface="Cambria Math" panose="02040503050406030204" pitchFamily="18" charset="0"/>
                              <a:cs typeface="Sora"/>
                              <a:sym typeface="Sora"/>
                            </a:rPr>
                            <m:t>)/</m:t>
                          </m:r>
                          <m:r>
                            <a:rPr lang="ar-AE" sz="2000" i="1">
                              <a:solidFill>
                                <a:srgbClr val="103864"/>
                              </a:solidFill>
                              <a:latin typeface="Cambria Math" panose="02040503050406030204" pitchFamily="18" charset="0"/>
                              <a:ea typeface="Cambria Math" panose="02040503050406030204" pitchFamily="18" charset="0"/>
                              <a:cs typeface="Sora"/>
                              <a:sym typeface="Sora"/>
                            </a:rPr>
                            <m:t>𝑛</m:t>
                          </m:r>
                          <m:r>
                            <a:rPr lang="ar-AE" sz="2000" i="1">
                              <a:solidFill>
                                <a:srgbClr val="103864"/>
                              </a:solidFill>
                              <a:latin typeface="Cambria Math" panose="02040503050406030204" pitchFamily="18" charset="0"/>
                              <a:ea typeface="Cambria Math" panose="02040503050406030204" pitchFamily="18" charset="0"/>
                              <a:cs typeface="Sora"/>
                              <a:sym typeface="Sora"/>
                            </a:rPr>
                            <m:t>(</m:t>
                          </m:r>
                          <m:r>
                            <a:rPr lang="ar-AE" sz="2000" b="0" i="1" smtClean="0">
                              <a:solidFill>
                                <a:srgbClr val="103864"/>
                              </a:solidFill>
                              <a:latin typeface="Cambria Math" panose="02040503050406030204" pitchFamily="18" charset="0"/>
                              <a:ea typeface="Cambria Math" panose="02040503050406030204" pitchFamily="18" charset="0"/>
                              <a:cs typeface="Sora"/>
                              <a:sym typeface="Sora"/>
                            </a:rPr>
                            <m:t>𝑠𝑎𝑚𝑝𝑙𝑒</m:t>
                          </m:r>
                          <m:r>
                            <a:rPr lang="ar-AE" sz="2000" b="0" i="1" smtClean="0">
                              <a:solidFill>
                                <a:srgbClr val="103864"/>
                              </a:solidFill>
                              <a:latin typeface="Cambria Math" panose="02040503050406030204" pitchFamily="18" charset="0"/>
                              <a:ea typeface="Cambria Math" panose="02040503050406030204" pitchFamily="18" charset="0"/>
                              <a:cs typeface="Sora"/>
                              <a:sym typeface="Sora"/>
                            </a:rPr>
                            <m:t> </m:t>
                          </m:r>
                          <m:r>
                            <a:rPr lang="ar-AE" sz="2000" b="0" i="1" smtClean="0">
                              <a:solidFill>
                                <a:srgbClr val="103864"/>
                              </a:solidFill>
                              <a:latin typeface="Cambria Math" panose="02040503050406030204" pitchFamily="18" charset="0"/>
                              <a:ea typeface="Cambria Math" panose="02040503050406030204" pitchFamily="18" charset="0"/>
                              <a:cs typeface="Sora"/>
                              <a:sym typeface="Sora"/>
                            </a:rPr>
                            <m:t>𝑑𝑎𝑡𝑎</m:t>
                          </m:r>
                          <m:r>
                            <a:rPr lang="ar-AE" sz="2000" i="1">
                              <a:solidFill>
                                <a:srgbClr val="103864"/>
                              </a:solidFill>
                              <a:latin typeface="Cambria Math" panose="02040503050406030204" pitchFamily="18" charset="0"/>
                              <a:ea typeface="Cambria Math" panose="02040503050406030204" pitchFamily="18" charset="0"/>
                              <a:cs typeface="Sora"/>
                              <a:sym typeface="Sora"/>
                            </a:rPr>
                            <m:t>)</m:t>
                          </m:r>
                        </m:num>
                        <m:den>
                          <m:r>
                            <a:rPr lang="ar-AE" sz="2000" i="1">
                              <a:solidFill>
                                <a:srgbClr val="103864"/>
                              </a:solidFill>
                              <a:latin typeface="Cambria Math" panose="02040503050406030204" pitchFamily="18" charset="0"/>
                              <a:ea typeface="Sora"/>
                              <a:cs typeface="Sora"/>
                              <a:sym typeface="Sora"/>
                            </a:rPr>
                            <m:t>𝑛</m:t>
                          </m:r>
                          <m:r>
                            <a:rPr lang="ar-AE" sz="2000" i="1">
                              <a:solidFill>
                                <a:srgbClr val="103864"/>
                              </a:solidFill>
                              <a:latin typeface="Cambria Math" panose="02040503050406030204" pitchFamily="18" charset="0"/>
                              <a:ea typeface="Sora"/>
                              <a:cs typeface="Sora"/>
                              <a:sym typeface="Sora"/>
                            </a:rPr>
                            <m:t>(</m:t>
                          </m:r>
                          <m:r>
                            <a:rPr lang="ar-AE" sz="2000" i="1">
                              <a:solidFill>
                                <a:srgbClr val="103864"/>
                              </a:solidFill>
                              <a:latin typeface="Cambria Math" panose="02040503050406030204" pitchFamily="18" charset="0"/>
                              <a:ea typeface="Sora"/>
                              <a:cs typeface="Sora"/>
                              <a:sym typeface="Sora"/>
                            </a:rPr>
                            <m:t>h</m:t>
                          </m:r>
                          <m:r>
                            <a:rPr lang="en-US" sz="2000" i="1">
                              <a:solidFill>
                                <a:srgbClr val="103864"/>
                              </a:solidFill>
                              <a:latin typeface="Cambria Math" panose="02040503050406030204" pitchFamily="18" charset="0"/>
                              <a:ea typeface="Sora"/>
                              <a:cs typeface="Sora"/>
                              <a:sym typeface="Sora"/>
                            </a:rPr>
                            <m:t>𝑖𝑔</m:t>
                          </m:r>
                          <m:r>
                            <a:rPr lang="en-US" sz="2000" i="1">
                              <a:solidFill>
                                <a:srgbClr val="103864"/>
                              </a:solidFill>
                              <a:latin typeface="Cambria Math" panose="02040503050406030204" pitchFamily="18" charset="0"/>
                              <a:ea typeface="Sora"/>
                              <a:cs typeface="Sora"/>
                              <a:sym typeface="Sora"/>
                            </a:rPr>
                            <m:t>h</m:t>
                          </m:r>
                          <m:r>
                            <a:rPr lang="en-US" sz="2000" i="1">
                              <a:solidFill>
                                <a:srgbClr val="103864"/>
                              </a:solidFill>
                              <a:latin typeface="Cambria Math" panose="02040503050406030204" pitchFamily="18" charset="0"/>
                              <a:ea typeface="Sora"/>
                              <a:cs typeface="Sora"/>
                              <a:sym typeface="Sora"/>
                            </a:rPr>
                            <m:t> </m:t>
                          </m:r>
                          <m:r>
                            <a:rPr lang="en-US" sz="2000" i="1">
                              <a:solidFill>
                                <a:srgbClr val="103864"/>
                              </a:solidFill>
                              <a:latin typeface="Cambria Math" panose="02040503050406030204" pitchFamily="18" charset="0"/>
                              <a:ea typeface="Sora"/>
                              <a:cs typeface="Sora"/>
                              <a:sym typeface="Sora"/>
                            </a:rPr>
                            <m:t>𝐵𝑀𝐼</m:t>
                          </m:r>
                          <m:r>
                            <a:rPr lang="ar-AE" sz="2000" i="1">
                              <a:solidFill>
                                <a:srgbClr val="103864"/>
                              </a:solidFill>
                              <a:latin typeface="Cambria Math" panose="02040503050406030204" pitchFamily="18" charset="0"/>
                              <a:ea typeface="Cambria Math" panose="02040503050406030204" pitchFamily="18" charset="0"/>
                              <a:cs typeface="Sora"/>
                              <a:sym typeface="Sora"/>
                            </a:rPr>
                            <m:t>)/</m:t>
                          </m:r>
                          <m:r>
                            <a:rPr lang="ar-AE" sz="2000" i="1">
                              <a:solidFill>
                                <a:srgbClr val="103864"/>
                              </a:solidFill>
                              <a:latin typeface="Cambria Math" panose="02040503050406030204" pitchFamily="18" charset="0"/>
                              <a:ea typeface="Cambria Math" panose="02040503050406030204" pitchFamily="18" charset="0"/>
                              <a:cs typeface="Sora"/>
                              <a:sym typeface="Sora"/>
                            </a:rPr>
                            <m:t>𝑛</m:t>
                          </m:r>
                          <m:r>
                            <a:rPr lang="ar-AE" sz="2000" i="1">
                              <a:solidFill>
                                <a:srgbClr val="103864"/>
                              </a:solidFill>
                              <a:latin typeface="Cambria Math" panose="02040503050406030204" pitchFamily="18" charset="0"/>
                              <a:ea typeface="Cambria Math" panose="02040503050406030204" pitchFamily="18" charset="0"/>
                              <a:cs typeface="Sora"/>
                              <a:sym typeface="Sora"/>
                            </a:rPr>
                            <m:t>(</m:t>
                          </m:r>
                          <m:r>
                            <a:rPr lang="ar-AE" sz="2000" b="0" i="1" smtClean="0">
                              <a:solidFill>
                                <a:srgbClr val="103864"/>
                              </a:solidFill>
                              <a:latin typeface="Cambria Math" panose="02040503050406030204" pitchFamily="18" charset="0"/>
                              <a:ea typeface="Cambria Math" panose="02040503050406030204" pitchFamily="18" charset="0"/>
                              <a:cs typeface="Sora"/>
                              <a:sym typeface="Sora"/>
                            </a:rPr>
                            <m:t>𝑠𝑎𝑚𝑝𝑙𝑒</m:t>
                          </m:r>
                          <m:r>
                            <a:rPr lang="ar-AE" sz="2000" b="0" i="1" smtClean="0">
                              <a:solidFill>
                                <a:srgbClr val="103864"/>
                              </a:solidFill>
                              <a:latin typeface="Cambria Math" panose="02040503050406030204" pitchFamily="18" charset="0"/>
                              <a:ea typeface="Cambria Math" panose="02040503050406030204" pitchFamily="18" charset="0"/>
                              <a:cs typeface="Sora"/>
                              <a:sym typeface="Sora"/>
                            </a:rPr>
                            <m:t> </m:t>
                          </m:r>
                          <m:r>
                            <a:rPr lang="ar-AE" sz="2000" b="0" i="1" smtClean="0">
                              <a:solidFill>
                                <a:srgbClr val="103864"/>
                              </a:solidFill>
                              <a:latin typeface="Cambria Math" panose="02040503050406030204" pitchFamily="18" charset="0"/>
                              <a:ea typeface="Cambria Math" panose="02040503050406030204" pitchFamily="18" charset="0"/>
                              <a:cs typeface="Sora"/>
                              <a:sym typeface="Sora"/>
                            </a:rPr>
                            <m:t>𝑑𝑎𝑡𝑎</m:t>
                          </m:r>
                          <m:r>
                            <a:rPr lang="ar-AE" sz="2000" i="1">
                              <a:solidFill>
                                <a:srgbClr val="103864"/>
                              </a:solidFill>
                              <a:latin typeface="Cambria Math" panose="02040503050406030204" pitchFamily="18" charset="0"/>
                              <a:ea typeface="Cambria Math" panose="02040503050406030204" pitchFamily="18" charset="0"/>
                              <a:cs typeface="Sora"/>
                              <a:sym typeface="Sora"/>
                            </a:rPr>
                            <m:t>)</m:t>
                          </m:r>
                        </m:den>
                      </m:f>
                    </m:oMath>
                  </m:oMathPara>
                </a14:m>
                <a:endParaRPr lang="ar-AE" sz="2000" dirty="0">
                  <a:solidFill>
                    <a:srgbClr val="103864"/>
                  </a:solidFill>
                  <a:latin typeface="Sora"/>
                  <a:ea typeface="Sora"/>
                  <a:cs typeface="Sora"/>
                  <a:sym typeface="Sora"/>
                </a:endParaRPr>
              </a:p>
              <a:p>
                <a:pPr marL="914400" lvl="0" indent="0" algn="l" rtl="0">
                  <a:spcBef>
                    <a:spcPts val="0"/>
                  </a:spcBef>
                  <a:spcAft>
                    <a:spcPts val="0"/>
                  </a:spcAft>
                  <a:buNone/>
                </a:pPr>
                <a:r>
                  <a:rPr lang="en-US" sz="2000" dirty="0">
                    <a:solidFill>
                      <a:srgbClr val="103864"/>
                    </a:solidFill>
                    <a:latin typeface="Sora"/>
                    <a:ea typeface="Sora"/>
                    <a:cs typeface="Sora"/>
                    <a:sym typeface="Sora"/>
                  </a:rPr>
                  <a:t>And the result is 0.25939505041246563.</a:t>
                </a:r>
              </a:p>
              <a:p>
                <a:pPr marL="914400" lvl="0" indent="0" algn="l" rtl="0">
                  <a:spcBef>
                    <a:spcPts val="0"/>
                  </a:spcBef>
                  <a:spcAft>
                    <a:spcPts val="0"/>
                  </a:spcAft>
                  <a:buNone/>
                </a:pPr>
                <a:endParaRPr lang="ar-AE" sz="2000" dirty="0">
                  <a:solidFill>
                    <a:srgbClr val="103864"/>
                  </a:solidFill>
                  <a:latin typeface="Sora"/>
                  <a:ea typeface="Sora"/>
                  <a:cs typeface="Sora"/>
                  <a:sym typeface="Sora"/>
                </a:endParaRPr>
              </a:p>
              <a:p>
                <a:pPr marL="9144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Since 0.927007299270073 &gt; 0.25939505041246563 so we can conclude that someone has high charges given he/she is a smoker is more probable than has high BMI.</a:t>
                </a:r>
                <a:endParaRPr sz="2000" dirty="0">
                  <a:solidFill>
                    <a:srgbClr val="103864"/>
                  </a:solidFill>
                  <a:latin typeface="Sora"/>
                  <a:ea typeface="Sora"/>
                  <a:cs typeface="Sora"/>
                  <a:sym typeface="Sora"/>
                </a:endParaRPr>
              </a:p>
            </p:txBody>
          </p:sp>
        </mc:Choice>
        <mc:Fallback xmlns="">
          <p:sp>
            <p:nvSpPr>
              <p:cNvPr id="312" name="Google Shape;312;g142ad2f6649_0_119"/>
              <p:cNvSpPr txBox="1">
                <a:spLocks noRot="1" noChangeAspect="1" noMove="1" noResize="1" noEditPoints="1" noAdjustHandles="1" noChangeArrowheads="1" noChangeShapeType="1" noTextEdit="1"/>
              </p:cNvSpPr>
              <p:nvPr/>
            </p:nvSpPr>
            <p:spPr>
              <a:xfrm>
                <a:off x="401515" y="1889175"/>
                <a:ext cx="11388900" cy="4734204"/>
              </a:xfrm>
              <a:prstGeom prst="rect">
                <a:avLst/>
              </a:prstGeom>
              <a:blipFill>
                <a:blip r:embed="rId3"/>
                <a:stretch>
                  <a:fillRect t="-1158" b="-1287"/>
                </a:stretch>
              </a:blipFill>
              <a:ln>
                <a:noFill/>
              </a:ln>
            </p:spPr>
            <p:txBody>
              <a:bodyPr/>
              <a:lstStyle/>
              <a:p>
                <a:r>
                  <a:rPr lang="en-US">
                    <a:noFill/>
                  </a:rPr>
                  <a:t> </a:t>
                </a:r>
              </a:p>
            </p:txBody>
          </p:sp>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g1451da43991_0_20"/>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High BMI vs Low BMI</a:t>
            </a:r>
            <a:endParaRPr dirty="0"/>
          </a:p>
        </p:txBody>
      </p:sp>
      <mc:AlternateContent xmlns:mc="http://schemas.openxmlformats.org/markup-compatibility/2006" xmlns:a14="http://schemas.microsoft.com/office/drawing/2010/main">
        <mc:Choice Requires="a14">
          <p:sp>
            <p:nvSpPr>
              <p:cNvPr id="2" name="Google Shape;312;g142ad2f6649_0_119">
                <a:extLst>
                  <a:ext uri="{FF2B5EF4-FFF2-40B4-BE49-F238E27FC236}">
                    <a16:creationId xmlns:a16="http://schemas.microsoft.com/office/drawing/2014/main" id="{D7467156-E8FB-150A-1B7E-3D516976DE98}"/>
                  </a:ext>
                </a:extLst>
              </p:cNvPr>
              <p:cNvSpPr txBox="1"/>
              <p:nvPr/>
            </p:nvSpPr>
            <p:spPr>
              <a:xfrm>
                <a:off x="401515" y="1899007"/>
                <a:ext cx="11388900" cy="4734204"/>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Which one is more probable, someone has high charges given he/she has high BMI/low BMI?</a:t>
                </a:r>
              </a:p>
              <a:p>
                <a:pPr marL="457200" lvl="0" indent="0" algn="l" rtl="0">
                  <a:spcBef>
                    <a:spcPts val="0"/>
                  </a:spcBef>
                  <a:spcAft>
                    <a:spcPts val="0"/>
                  </a:spcAft>
                  <a:buNone/>
                </a:pPr>
                <a:endParaRPr lang="en-US" sz="2000" dirty="0">
                  <a:solidFill>
                    <a:srgbClr val="103864"/>
                  </a:solidFill>
                  <a:latin typeface="Sora"/>
                  <a:ea typeface="Sora"/>
                  <a:cs typeface="Sora"/>
                  <a:sym typeface="Sora"/>
                </a:endParaRPr>
              </a:p>
              <a:p>
                <a:pPr marL="9144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Probability of someone has high charges given high BMI is 0.25939505041246563 (page 21).</a:t>
                </a:r>
              </a:p>
              <a:p>
                <a:pPr marL="558800" lvl="0" algn="l" rtl="0">
                  <a:spcBef>
                    <a:spcPts val="0"/>
                  </a:spcBef>
                  <a:spcAft>
                    <a:spcPts val="0"/>
                  </a:spcAft>
                  <a:buClr>
                    <a:srgbClr val="103864"/>
                  </a:buClr>
                  <a:buSzPts val="2000"/>
                </a:pPr>
                <a:endParaRPr lang="en-US" sz="2000" dirty="0">
                  <a:solidFill>
                    <a:srgbClr val="103864"/>
                  </a:solidFill>
                  <a:latin typeface="Sora"/>
                  <a:ea typeface="Sora"/>
                  <a:cs typeface="Sora"/>
                  <a:sym typeface="Sora"/>
                </a:endParaRPr>
              </a:p>
              <a:p>
                <a:pPr marL="914400" indent="-355600">
                  <a:buClr>
                    <a:srgbClr val="103864"/>
                  </a:buClr>
                  <a:buSzPts val="2000"/>
                  <a:buFont typeface="Sora"/>
                  <a:buChar char="•"/>
                </a:pPr>
                <a:r>
                  <a:rPr lang="en-US" sz="2000" dirty="0">
                    <a:solidFill>
                      <a:srgbClr val="103864"/>
                    </a:solidFill>
                    <a:latin typeface="Sora"/>
                    <a:ea typeface="Sora"/>
                    <a:cs typeface="Sora"/>
                    <a:sym typeface="Sora"/>
                  </a:rPr>
                  <a:t>The conditional probability of someone has high charges given has low BMI given by:</a:t>
                </a:r>
              </a:p>
              <a:p>
                <a:pPr marL="558800" lvl="0">
                  <a:buClr>
                    <a:srgbClr val="103864"/>
                  </a:buClr>
                  <a:buSzPts val="2000"/>
                </a:pPr>
                <a14:m>
                  <m:oMathPara xmlns:m="http://schemas.openxmlformats.org/officeDocument/2006/math">
                    <m:oMathParaPr>
                      <m:jc m:val="centerGroup"/>
                    </m:oMathParaPr>
                    <m:oMath xmlns:m="http://schemas.openxmlformats.org/officeDocument/2006/math">
                      <m:r>
                        <a:rPr lang="en-US" sz="2000" b="0" i="1" smtClean="0">
                          <a:solidFill>
                            <a:srgbClr val="103864"/>
                          </a:solidFill>
                          <a:latin typeface="Cambria Math" panose="02040503050406030204" pitchFamily="18" charset="0"/>
                          <a:ea typeface="Sora"/>
                          <a:cs typeface="Sora"/>
                          <a:sym typeface="Sora"/>
                        </a:rPr>
                        <m:t>𝑃</m:t>
                      </m:r>
                      <m:d>
                        <m:dPr>
                          <m:ctrlPr>
                            <a:rPr lang="ar-AE" sz="2000" b="0" i="1" smtClean="0">
                              <a:solidFill>
                                <a:srgbClr val="103864"/>
                              </a:solidFill>
                              <a:latin typeface="Cambria Math" panose="02040503050406030204" pitchFamily="18" charset="0"/>
                              <a:ea typeface="Sora"/>
                              <a:cs typeface="Sora"/>
                              <a:sym typeface="Sora"/>
                            </a:rPr>
                          </m:ctrlPr>
                        </m:dPr>
                        <m:e>
                          <m:r>
                            <a:rPr lang="ar-AE" sz="2000" b="0" i="1" smtClean="0">
                              <a:solidFill>
                                <a:srgbClr val="103864"/>
                              </a:solidFill>
                              <a:latin typeface="Cambria Math" panose="02040503050406030204" pitchFamily="18" charset="0"/>
                              <a:ea typeface="Sora"/>
                              <a:cs typeface="Sora"/>
                              <a:sym typeface="Sora"/>
                            </a:rPr>
                            <m:t>h</m:t>
                          </m:r>
                          <m:r>
                            <a:rPr lang="ar-AE" sz="2000" b="0" i="1" smtClean="0">
                              <a:solidFill>
                                <a:srgbClr val="103864"/>
                              </a:solidFill>
                              <a:latin typeface="Cambria Math" panose="02040503050406030204" pitchFamily="18" charset="0"/>
                              <a:ea typeface="Sora"/>
                              <a:cs typeface="Sora"/>
                              <a:sym typeface="Sora"/>
                            </a:rPr>
                            <m:t>𝑖𝑔</m:t>
                          </m:r>
                          <m:r>
                            <a:rPr lang="ar-AE" sz="2000" b="0" i="1" smtClean="0">
                              <a:solidFill>
                                <a:srgbClr val="103864"/>
                              </a:solidFill>
                              <a:latin typeface="Cambria Math" panose="02040503050406030204" pitchFamily="18" charset="0"/>
                              <a:ea typeface="Sora"/>
                              <a:cs typeface="Sora"/>
                              <a:sym typeface="Sora"/>
                            </a:rPr>
                            <m:t>h</m:t>
                          </m:r>
                          <m:r>
                            <a:rPr lang="ar-AE" sz="2000" b="0" i="1" smtClean="0">
                              <a:solidFill>
                                <a:srgbClr val="103864"/>
                              </a:solidFill>
                              <a:latin typeface="Cambria Math" panose="02040503050406030204" pitchFamily="18" charset="0"/>
                              <a:ea typeface="Sora"/>
                              <a:cs typeface="Sora"/>
                              <a:sym typeface="Sora"/>
                            </a:rPr>
                            <m:t> </m:t>
                          </m:r>
                          <m:r>
                            <a:rPr lang="ar-AE" sz="2000" b="0" i="1" smtClean="0">
                              <a:solidFill>
                                <a:srgbClr val="103864"/>
                              </a:solidFill>
                              <a:latin typeface="Cambria Math" panose="02040503050406030204" pitchFamily="18" charset="0"/>
                              <a:ea typeface="Sora"/>
                              <a:cs typeface="Sora"/>
                              <a:sym typeface="Sora"/>
                            </a:rPr>
                            <m:t>𝑐</m:t>
                          </m:r>
                          <m:r>
                            <a:rPr lang="ar-AE" sz="2000" b="0" i="1" smtClean="0">
                              <a:solidFill>
                                <a:srgbClr val="103864"/>
                              </a:solidFill>
                              <a:latin typeface="Cambria Math" panose="02040503050406030204" pitchFamily="18" charset="0"/>
                              <a:ea typeface="Sora"/>
                              <a:cs typeface="Sora"/>
                              <a:sym typeface="Sora"/>
                            </a:rPr>
                            <m:t>h</m:t>
                          </m:r>
                          <m:r>
                            <a:rPr lang="ar-AE" sz="2000" b="0" i="1" smtClean="0">
                              <a:solidFill>
                                <a:srgbClr val="103864"/>
                              </a:solidFill>
                              <a:latin typeface="Cambria Math" panose="02040503050406030204" pitchFamily="18" charset="0"/>
                              <a:ea typeface="Sora"/>
                              <a:cs typeface="Sora"/>
                              <a:sym typeface="Sora"/>
                            </a:rPr>
                            <m:t>𝑎𝑟𝑔𝑒𝑠</m:t>
                          </m:r>
                        </m:e>
                        <m:e>
                          <m:r>
                            <a:rPr lang="en-US" sz="2000" b="0" i="1" smtClean="0">
                              <a:solidFill>
                                <a:srgbClr val="103864"/>
                              </a:solidFill>
                              <a:latin typeface="Cambria Math" panose="02040503050406030204" pitchFamily="18" charset="0"/>
                              <a:ea typeface="Sora"/>
                              <a:cs typeface="Sora"/>
                              <a:sym typeface="Sora"/>
                            </a:rPr>
                            <m:t>𝑙𝑜𝑤</m:t>
                          </m:r>
                          <m:r>
                            <a:rPr lang="en-US" sz="2000" b="0" i="1" smtClean="0">
                              <a:solidFill>
                                <a:srgbClr val="103864"/>
                              </a:solidFill>
                              <a:latin typeface="Cambria Math" panose="02040503050406030204" pitchFamily="18" charset="0"/>
                              <a:ea typeface="Sora"/>
                              <a:cs typeface="Sora"/>
                              <a:sym typeface="Sora"/>
                            </a:rPr>
                            <m:t> </m:t>
                          </m:r>
                          <m:r>
                            <a:rPr lang="en-US" sz="2000" b="0" i="1" smtClean="0">
                              <a:solidFill>
                                <a:srgbClr val="103864"/>
                              </a:solidFill>
                              <a:latin typeface="Cambria Math" panose="02040503050406030204" pitchFamily="18" charset="0"/>
                              <a:ea typeface="Sora"/>
                              <a:cs typeface="Sora"/>
                              <a:sym typeface="Sora"/>
                            </a:rPr>
                            <m:t>𝐵𝑀𝐼</m:t>
                          </m:r>
                        </m:e>
                      </m:d>
                      <m:r>
                        <a:rPr lang="ar-AE" sz="2000" b="0" i="1" smtClean="0">
                          <a:solidFill>
                            <a:srgbClr val="103864"/>
                          </a:solidFill>
                          <a:latin typeface="Cambria Math" panose="02040503050406030204" pitchFamily="18" charset="0"/>
                          <a:ea typeface="Sora"/>
                          <a:cs typeface="Sora"/>
                          <a:sym typeface="Sora"/>
                        </a:rPr>
                        <m:t>=</m:t>
                      </m:r>
                      <m:f>
                        <m:fPr>
                          <m:ctrlPr>
                            <a:rPr lang="ar-AE" sz="2000" b="0" i="1" smtClean="0">
                              <a:solidFill>
                                <a:srgbClr val="103864"/>
                              </a:solidFill>
                              <a:latin typeface="Cambria Math" panose="02040503050406030204" pitchFamily="18" charset="0"/>
                              <a:cs typeface="Sora"/>
                              <a:sym typeface="Sora"/>
                            </a:rPr>
                          </m:ctrlPr>
                        </m:fPr>
                        <m:num>
                          <m:r>
                            <a:rPr lang="ar-AE" sz="2000" i="1">
                              <a:solidFill>
                                <a:srgbClr val="103864"/>
                              </a:solidFill>
                              <a:latin typeface="Cambria Math" panose="02040503050406030204" pitchFamily="18" charset="0"/>
                              <a:ea typeface="Sora"/>
                              <a:cs typeface="Sora"/>
                              <a:sym typeface="Sora"/>
                            </a:rPr>
                            <m:t>𝑛</m:t>
                          </m:r>
                          <m:r>
                            <a:rPr lang="ar-AE" sz="2000" i="1">
                              <a:solidFill>
                                <a:srgbClr val="103864"/>
                              </a:solidFill>
                              <a:latin typeface="Cambria Math" panose="02040503050406030204" pitchFamily="18" charset="0"/>
                              <a:ea typeface="Sora"/>
                              <a:cs typeface="Sora"/>
                              <a:sym typeface="Sora"/>
                            </a:rPr>
                            <m:t>(</m:t>
                          </m:r>
                          <m:r>
                            <a:rPr lang="ar-AE" sz="2000" b="0" i="1" smtClean="0">
                              <a:solidFill>
                                <a:srgbClr val="103864"/>
                              </a:solidFill>
                              <a:latin typeface="Cambria Math" panose="02040503050406030204" pitchFamily="18" charset="0"/>
                              <a:ea typeface="Sora"/>
                              <a:cs typeface="Sora"/>
                              <a:sym typeface="Sora"/>
                            </a:rPr>
                            <m:t>h</m:t>
                          </m:r>
                          <m:r>
                            <a:rPr lang="ar-AE" sz="2000" b="0" i="1" smtClean="0">
                              <a:solidFill>
                                <a:srgbClr val="103864"/>
                              </a:solidFill>
                              <a:latin typeface="Cambria Math" panose="02040503050406030204" pitchFamily="18" charset="0"/>
                              <a:ea typeface="Sora"/>
                              <a:cs typeface="Sora"/>
                              <a:sym typeface="Sora"/>
                            </a:rPr>
                            <m:t>𝑖𝑔</m:t>
                          </m:r>
                          <m:r>
                            <a:rPr lang="ar-AE" sz="2000" b="0" i="1" smtClean="0">
                              <a:solidFill>
                                <a:srgbClr val="103864"/>
                              </a:solidFill>
                              <a:latin typeface="Cambria Math" panose="02040503050406030204" pitchFamily="18" charset="0"/>
                              <a:ea typeface="Sora"/>
                              <a:cs typeface="Sora"/>
                              <a:sym typeface="Sora"/>
                            </a:rPr>
                            <m:t>h</m:t>
                          </m:r>
                          <m:r>
                            <a:rPr lang="ar-AE" sz="2000" b="0" i="1" smtClean="0">
                              <a:solidFill>
                                <a:srgbClr val="103864"/>
                              </a:solidFill>
                              <a:latin typeface="Cambria Math" panose="02040503050406030204" pitchFamily="18" charset="0"/>
                              <a:ea typeface="Sora"/>
                              <a:cs typeface="Sora"/>
                              <a:sym typeface="Sora"/>
                            </a:rPr>
                            <m:t> </m:t>
                          </m:r>
                          <m:r>
                            <a:rPr lang="ar-AE" sz="2000" b="0" i="1" smtClean="0">
                              <a:solidFill>
                                <a:srgbClr val="103864"/>
                              </a:solidFill>
                              <a:latin typeface="Cambria Math" panose="02040503050406030204" pitchFamily="18" charset="0"/>
                              <a:ea typeface="Sora"/>
                              <a:cs typeface="Sora"/>
                              <a:sym typeface="Sora"/>
                            </a:rPr>
                            <m:t>𝑐</m:t>
                          </m:r>
                          <m:r>
                            <a:rPr lang="ar-AE" sz="2000" b="0" i="1" smtClean="0">
                              <a:solidFill>
                                <a:srgbClr val="103864"/>
                              </a:solidFill>
                              <a:latin typeface="Cambria Math" panose="02040503050406030204" pitchFamily="18" charset="0"/>
                              <a:ea typeface="Sora"/>
                              <a:cs typeface="Sora"/>
                              <a:sym typeface="Sora"/>
                            </a:rPr>
                            <m:t>h</m:t>
                          </m:r>
                          <m:r>
                            <a:rPr lang="ar-AE" sz="2000" b="0" i="1" smtClean="0">
                              <a:solidFill>
                                <a:srgbClr val="103864"/>
                              </a:solidFill>
                              <a:latin typeface="Cambria Math" panose="02040503050406030204" pitchFamily="18" charset="0"/>
                              <a:ea typeface="Sora"/>
                              <a:cs typeface="Sora"/>
                              <a:sym typeface="Sora"/>
                            </a:rPr>
                            <m:t>𝑎𝑟𝑔𝑒𝑠</m:t>
                          </m:r>
                          <m:r>
                            <a:rPr lang="ar-AE" sz="2000" i="1">
                              <a:solidFill>
                                <a:srgbClr val="103864"/>
                              </a:solidFill>
                              <a:latin typeface="Cambria Math" panose="02040503050406030204" pitchFamily="18" charset="0"/>
                              <a:ea typeface="Cambria Math" panose="02040503050406030204" pitchFamily="18" charset="0"/>
                              <a:cs typeface="Sora"/>
                              <a:sym typeface="Sora"/>
                            </a:rPr>
                            <m:t>∩</m:t>
                          </m:r>
                          <m:r>
                            <a:rPr lang="en-US" sz="2000" b="0" i="1" smtClean="0">
                              <a:solidFill>
                                <a:srgbClr val="103864"/>
                              </a:solidFill>
                              <a:latin typeface="Cambria Math" panose="02040503050406030204" pitchFamily="18" charset="0"/>
                              <a:ea typeface="Cambria Math" panose="02040503050406030204" pitchFamily="18" charset="0"/>
                              <a:cs typeface="Sora"/>
                              <a:sym typeface="Sora"/>
                            </a:rPr>
                            <m:t>𝑙𝑜𝑤</m:t>
                          </m:r>
                          <m:r>
                            <a:rPr lang="en-US" sz="2000" i="1">
                              <a:solidFill>
                                <a:srgbClr val="103864"/>
                              </a:solidFill>
                              <a:latin typeface="Cambria Math" panose="02040503050406030204" pitchFamily="18" charset="0"/>
                              <a:ea typeface="Sora"/>
                              <a:cs typeface="Sora"/>
                              <a:sym typeface="Sora"/>
                            </a:rPr>
                            <m:t> </m:t>
                          </m:r>
                          <m:r>
                            <a:rPr lang="en-US" sz="2000" i="1">
                              <a:solidFill>
                                <a:srgbClr val="103864"/>
                              </a:solidFill>
                              <a:latin typeface="Cambria Math" panose="02040503050406030204" pitchFamily="18" charset="0"/>
                              <a:ea typeface="Sora"/>
                              <a:cs typeface="Sora"/>
                              <a:sym typeface="Sora"/>
                            </a:rPr>
                            <m:t>𝐵𝑀𝐼</m:t>
                          </m:r>
                          <m:r>
                            <a:rPr lang="ar-AE" sz="2000" i="1">
                              <a:solidFill>
                                <a:srgbClr val="103864"/>
                              </a:solidFill>
                              <a:latin typeface="Cambria Math" panose="02040503050406030204" pitchFamily="18" charset="0"/>
                              <a:ea typeface="Cambria Math" panose="02040503050406030204" pitchFamily="18" charset="0"/>
                              <a:cs typeface="Sora"/>
                              <a:sym typeface="Sora"/>
                            </a:rPr>
                            <m:t>)/</m:t>
                          </m:r>
                          <m:r>
                            <a:rPr lang="ar-AE" sz="2000" i="1">
                              <a:solidFill>
                                <a:srgbClr val="103864"/>
                              </a:solidFill>
                              <a:latin typeface="Cambria Math" panose="02040503050406030204" pitchFamily="18" charset="0"/>
                              <a:ea typeface="Cambria Math" panose="02040503050406030204" pitchFamily="18" charset="0"/>
                              <a:cs typeface="Sora"/>
                              <a:sym typeface="Sora"/>
                            </a:rPr>
                            <m:t>𝑛</m:t>
                          </m:r>
                          <m:r>
                            <a:rPr lang="ar-AE" sz="2000" i="1">
                              <a:solidFill>
                                <a:srgbClr val="103864"/>
                              </a:solidFill>
                              <a:latin typeface="Cambria Math" panose="02040503050406030204" pitchFamily="18" charset="0"/>
                              <a:ea typeface="Cambria Math" panose="02040503050406030204" pitchFamily="18" charset="0"/>
                              <a:cs typeface="Sora"/>
                              <a:sym typeface="Sora"/>
                            </a:rPr>
                            <m:t>(</m:t>
                          </m:r>
                          <m:r>
                            <a:rPr lang="ar-AE" sz="2000" b="0" i="1" smtClean="0">
                              <a:solidFill>
                                <a:srgbClr val="103864"/>
                              </a:solidFill>
                              <a:latin typeface="Cambria Math" panose="02040503050406030204" pitchFamily="18" charset="0"/>
                              <a:ea typeface="Cambria Math" panose="02040503050406030204" pitchFamily="18" charset="0"/>
                              <a:cs typeface="Sora"/>
                              <a:sym typeface="Sora"/>
                            </a:rPr>
                            <m:t>𝑠𝑎𝑚𝑝𝑙𝑒</m:t>
                          </m:r>
                          <m:r>
                            <a:rPr lang="ar-AE" sz="2000" b="0" i="1" smtClean="0">
                              <a:solidFill>
                                <a:srgbClr val="103864"/>
                              </a:solidFill>
                              <a:latin typeface="Cambria Math" panose="02040503050406030204" pitchFamily="18" charset="0"/>
                              <a:ea typeface="Cambria Math" panose="02040503050406030204" pitchFamily="18" charset="0"/>
                              <a:cs typeface="Sora"/>
                              <a:sym typeface="Sora"/>
                            </a:rPr>
                            <m:t> </m:t>
                          </m:r>
                          <m:r>
                            <a:rPr lang="ar-AE" sz="2000" b="0" i="1" smtClean="0">
                              <a:solidFill>
                                <a:srgbClr val="103864"/>
                              </a:solidFill>
                              <a:latin typeface="Cambria Math" panose="02040503050406030204" pitchFamily="18" charset="0"/>
                              <a:ea typeface="Cambria Math" panose="02040503050406030204" pitchFamily="18" charset="0"/>
                              <a:cs typeface="Sora"/>
                              <a:sym typeface="Sora"/>
                            </a:rPr>
                            <m:t>𝑑𝑎𝑡𝑎</m:t>
                          </m:r>
                          <m:r>
                            <a:rPr lang="ar-AE" sz="2000" i="1">
                              <a:solidFill>
                                <a:srgbClr val="103864"/>
                              </a:solidFill>
                              <a:latin typeface="Cambria Math" panose="02040503050406030204" pitchFamily="18" charset="0"/>
                              <a:ea typeface="Cambria Math" panose="02040503050406030204" pitchFamily="18" charset="0"/>
                              <a:cs typeface="Sora"/>
                              <a:sym typeface="Sora"/>
                            </a:rPr>
                            <m:t>)</m:t>
                          </m:r>
                        </m:num>
                        <m:den>
                          <m:r>
                            <a:rPr lang="ar-AE" sz="2000" i="1">
                              <a:solidFill>
                                <a:srgbClr val="103864"/>
                              </a:solidFill>
                              <a:latin typeface="Cambria Math" panose="02040503050406030204" pitchFamily="18" charset="0"/>
                              <a:ea typeface="Sora"/>
                              <a:cs typeface="Sora"/>
                              <a:sym typeface="Sora"/>
                            </a:rPr>
                            <m:t>𝑛</m:t>
                          </m:r>
                          <m:r>
                            <a:rPr lang="ar-AE" sz="2000" i="1">
                              <a:solidFill>
                                <a:srgbClr val="103864"/>
                              </a:solidFill>
                              <a:latin typeface="Cambria Math" panose="02040503050406030204" pitchFamily="18" charset="0"/>
                              <a:ea typeface="Sora"/>
                              <a:cs typeface="Sora"/>
                              <a:sym typeface="Sora"/>
                            </a:rPr>
                            <m:t>(</m:t>
                          </m:r>
                          <m:r>
                            <a:rPr lang="en-US" sz="2000" b="0" i="1" smtClean="0">
                              <a:solidFill>
                                <a:srgbClr val="103864"/>
                              </a:solidFill>
                              <a:latin typeface="Cambria Math" panose="02040503050406030204" pitchFamily="18" charset="0"/>
                              <a:ea typeface="Sora"/>
                              <a:cs typeface="Sora"/>
                              <a:sym typeface="Sora"/>
                            </a:rPr>
                            <m:t>𝑙𝑜𝑤</m:t>
                          </m:r>
                          <m:r>
                            <a:rPr lang="en-US" sz="2000" i="1">
                              <a:solidFill>
                                <a:srgbClr val="103864"/>
                              </a:solidFill>
                              <a:latin typeface="Cambria Math" panose="02040503050406030204" pitchFamily="18" charset="0"/>
                              <a:ea typeface="Sora"/>
                              <a:cs typeface="Sora"/>
                              <a:sym typeface="Sora"/>
                            </a:rPr>
                            <m:t> </m:t>
                          </m:r>
                          <m:r>
                            <a:rPr lang="en-US" sz="2000" i="1">
                              <a:solidFill>
                                <a:srgbClr val="103864"/>
                              </a:solidFill>
                              <a:latin typeface="Cambria Math" panose="02040503050406030204" pitchFamily="18" charset="0"/>
                              <a:ea typeface="Sora"/>
                              <a:cs typeface="Sora"/>
                              <a:sym typeface="Sora"/>
                            </a:rPr>
                            <m:t>𝐵𝑀𝐼</m:t>
                          </m:r>
                          <m:r>
                            <a:rPr lang="ar-AE" sz="2000" i="1">
                              <a:solidFill>
                                <a:srgbClr val="103864"/>
                              </a:solidFill>
                              <a:latin typeface="Cambria Math" panose="02040503050406030204" pitchFamily="18" charset="0"/>
                              <a:ea typeface="Cambria Math" panose="02040503050406030204" pitchFamily="18" charset="0"/>
                              <a:cs typeface="Sora"/>
                              <a:sym typeface="Sora"/>
                            </a:rPr>
                            <m:t>)/</m:t>
                          </m:r>
                          <m:r>
                            <a:rPr lang="ar-AE" sz="2000" i="1">
                              <a:solidFill>
                                <a:srgbClr val="103864"/>
                              </a:solidFill>
                              <a:latin typeface="Cambria Math" panose="02040503050406030204" pitchFamily="18" charset="0"/>
                              <a:ea typeface="Cambria Math" panose="02040503050406030204" pitchFamily="18" charset="0"/>
                              <a:cs typeface="Sora"/>
                              <a:sym typeface="Sora"/>
                            </a:rPr>
                            <m:t>𝑛</m:t>
                          </m:r>
                          <m:r>
                            <a:rPr lang="ar-AE" sz="2000" i="1">
                              <a:solidFill>
                                <a:srgbClr val="103864"/>
                              </a:solidFill>
                              <a:latin typeface="Cambria Math" panose="02040503050406030204" pitchFamily="18" charset="0"/>
                              <a:ea typeface="Cambria Math" panose="02040503050406030204" pitchFamily="18" charset="0"/>
                              <a:cs typeface="Sora"/>
                              <a:sym typeface="Sora"/>
                            </a:rPr>
                            <m:t>(</m:t>
                          </m:r>
                          <m:r>
                            <a:rPr lang="ar-AE" sz="2000" b="0" i="1" smtClean="0">
                              <a:solidFill>
                                <a:srgbClr val="103864"/>
                              </a:solidFill>
                              <a:latin typeface="Cambria Math" panose="02040503050406030204" pitchFamily="18" charset="0"/>
                              <a:ea typeface="Cambria Math" panose="02040503050406030204" pitchFamily="18" charset="0"/>
                              <a:cs typeface="Sora"/>
                              <a:sym typeface="Sora"/>
                            </a:rPr>
                            <m:t>𝑠𝑎𝑚𝑝𝑙𝑒</m:t>
                          </m:r>
                          <m:r>
                            <a:rPr lang="ar-AE" sz="2000" b="0" i="1" smtClean="0">
                              <a:solidFill>
                                <a:srgbClr val="103864"/>
                              </a:solidFill>
                              <a:latin typeface="Cambria Math" panose="02040503050406030204" pitchFamily="18" charset="0"/>
                              <a:ea typeface="Cambria Math" panose="02040503050406030204" pitchFamily="18" charset="0"/>
                              <a:cs typeface="Sora"/>
                              <a:sym typeface="Sora"/>
                            </a:rPr>
                            <m:t> </m:t>
                          </m:r>
                          <m:r>
                            <a:rPr lang="ar-AE" sz="2000" b="0" i="1" smtClean="0">
                              <a:solidFill>
                                <a:srgbClr val="103864"/>
                              </a:solidFill>
                              <a:latin typeface="Cambria Math" panose="02040503050406030204" pitchFamily="18" charset="0"/>
                              <a:ea typeface="Cambria Math" panose="02040503050406030204" pitchFamily="18" charset="0"/>
                              <a:cs typeface="Sora"/>
                              <a:sym typeface="Sora"/>
                            </a:rPr>
                            <m:t>𝑑𝑎𝑡𝑎</m:t>
                          </m:r>
                          <m:r>
                            <a:rPr lang="ar-AE" sz="2000" i="1">
                              <a:solidFill>
                                <a:srgbClr val="103864"/>
                              </a:solidFill>
                              <a:latin typeface="Cambria Math" panose="02040503050406030204" pitchFamily="18" charset="0"/>
                              <a:ea typeface="Cambria Math" panose="02040503050406030204" pitchFamily="18" charset="0"/>
                              <a:cs typeface="Sora"/>
                              <a:sym typeface="Sora"/>
                            </a:rPr>
                            <m:t>)</m:t>
                          </m:r>
                        </m:den>
                      </m:f>
                    </m:oMath>
                  </m:oMathPara>
                </a14:m>
                <a:endParaRPr lang="ar-AE" sz="2000" dirty="0">
                  <a:solidFill>
                    <a:srgbClr val="103864"/>
                  </a:solidFill>
                  <a:latin typeface="Sora"/>
                  <a:ea typeface="Sora"/>
                  <a:cs typeface="Sora"/>
                  <a:sym typeface="Sora"/>
                </a:endParaRPr>
              </a:p>
              <a:p>
                <a:pPr marL="914400" lvl="0" indent="0" algn="l" rtl="0">
                  <a:spcBef>
                    <a:spcPts val="0"/>
                  </a:spcBef>
                  <a:spcAft>
                    <a:spcPts val="0"/>
                  </a:spcAft>
                  <a:buNone/>
                </a:pPr>
                <a:r>
                  <a:rPr lang="en-US" sz="2000" dirty="0">
                    <a:solidFill>
                      <a:srgbClr val="103864"/>
                    </a:solidFill>
                    <a:latin typeface="Sora"/>
                    <a:ea typeface="Sora"/>
                    <a:cs typeface="Sora"/>
                    <a:sym typeface="Sora"/>
                  </a:rPr>
                  <a:t>And the result is 0.04674610449129239.</a:t>
                </a:r>
              </a:p>
              <a:p>
                <a:pPr marL="914400" lvl="0" indent="0" algn="l" rtl="0">
                  <a:spcBef>
                    <a:spcPts val="0"/>
                  </a:spcBef>
                  <a:spcAft>
                    <a:spcPts val="0"/>
                  </a:spcAft>
                  <a:buNone/>
                </a:pPr>
                <a:endParaRPr lang="ar-AE" sz="2000" dirty="0">
                  <a:solidFill>
                    <a:srgbClr val="103864"/>
                  </a:solidFill>
                  <a:latin typeface="Sora"/>
                  <a:ea typeface="Sora"/>
                  <a:cs typeface="Sora"/>
                  <a:sym typeface="Sora"/>
                </a:endParaRPr>
              </a:p>
              <a:p>
                <a:pPr marL="9144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Since 0.25939505041246563 &gt; 0.04674610449129239 so we can conclude that someone has high charges given he/she has high BMI is more probable than low BMI.</a:t>
                </a:r>
                <a:endParaRPr sz="2000" dirty="0">
                  <a:solidFill>
                    <a:srgbClr val="103864"/>
                  </a:solidFill>
                  <a:latin typeface="Sora"/>
                  <a:ea typeface="Sora"/>
                  <a:cs typeface="Sora"/>
                  <a:sym typeface="Sora"/>
                </a:endParaRPr>
              </a:p>
            </p:txBody>
          </p:sp>
        </mc:Choice>
        <mc:Fallback xmlns="">
          <p:sp>
            <p:nvSpPr>
              <p:cNvPr id="2" name="Google Shape;312;g142ad2f6649_0_119">
                <a:extLst>
                  <a:ext uri="{FF2B5EF4-FFF2-40B4-BE49-F238E27FC236}">
                    <a16:creationId xmlns:a16="http://schemas.microsoft.com/office/drawing/2014/main" id="{D7467156-E8FB-150A-1B7E-3D516976DE98}"/>
                  </a:ext>
                </a:extLst>
              </p:cNvPr>
              <p:cNvSpPr txBox="1">
                <a:spLocks noRot="1" noChangeAspect="1" noMove="1" noResize="1" noEditPoints="1" noAdjustHandles="1" noChangeArrowheads="1" noChangeShapeType="1" noTextEdit="1"/>
              </p:cNvSpPr>
              <p:nvPr/>
            </p:nvSpPr>
            <p:spPr>
              <a:xfrm>
                <a:off x="401515" y="1899007"/>
                <a:ext cx="11388900" cy="4734204"/>
              </a:xfrm>
              <a:prstGeom prst="rect">
                <a:avLst/>
              </a:prstGeom>
              <a:blipFill>
                <a:blip r:embed="rId3"/>
                <a:stretch>
                  <a:fillRect t="-1289" b="-1418"/>
                </a:stretch>
              </a:blipFill>
              <a:ln>
                <a:noFill/>
              </a:ln>
            </p:spPr>
            <p:txBody>
              <a:bodyPr/>
              <a:lstStyle/>
              <a:p>
                <a:r>
                  <a:rPr lang="en-US">
                    <a:noFill/>
                  </a:rPr>
                  <a:t> </a:t>
                </a:r>
              </a:p>
            </p:txBody>
          </p:sp>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g1451da43991_0_31"/>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Smokers with high BMI vs Non-Smokers with high BMI</a:t>
            </a:r>
            <a:endParaRPr dirty="0"/>
          </a:p>
        </p:txBody>
      </p:sp>
      <p:sp>
        <p:nvSpPr>
          <p:cNvPr id="2" name="Google Shape;312;g142ad2f6649_0_119">
            <a:extLst>
              <a:ext uri="{FF2B5EF4-FFF2-40B4-BE49-F238E27FC236}">
                <a16:creationId xmlns:a16="http://schemas.microsoft.com/office/drawing/2014/main" id="{74A5D070-2AA9-87D3-9AD8-6B943C67E905}"/>
              </a:ext>
            </a:extLst>
          </p:cNvPr>
          <p:cNvSpPr txBox="1"/>
          <p:nvPr/>
        </p:nvSpPr>
        <p:spPr>
          <a:xfrm>
            <a:off x="401515" y="1889175"/>
            <a:ext cx="11388900" cy="2862282"/>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Which one is more probable, someone has high charges given she/he has high BMI and a smoker or non smoker?</a:t>
            </a:r>
          </a:p>
          <a:p>
            <a:pPr marL="457200" lvl="0" indent="0" algn="l" rtl="0">
              <a:spcBef>
                <a:spcPts val="0"/>
              </a:spcBef>
              <a:spcAft>
                <a:spcPts val="0"/>
              </a:spcAft>
              <a:buNone/>
            </a:pPr>
            <a:endParaRPr lang="en-US" sz="2000" dirty="0">
              <a:solidFill>
                <a:srgbClr val="103864"/>
              </a:solidFill>
              <a:latin typeface="Sora"/>
              <a:ea typeface="Sora"/>
              <a:cs typeface="Sora"/>
              <a:sym typeface="Sora"/>
            </a:endParaRPr>
          </a:p>
          <a:p>
            <a:pPr marL="9144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Using conditional probability so we filter the data frame by high charges and high BMI and group by smoker</a:t>
            </a:r>
          </a:p>
          <a:p>
            <a:pPr marL="914400" lvl="0" indent="0" algn="l" rtl="0">
              <a:spcBef>
                <a:spcPts val="0"/>
              </a:spcBef>
              <a:spcAft>
                <a:spcPts val="0"/>
              </a:spcAft>
              <a:buNone/>
            </a:pPr>
            <a:endParaRPr lang="ar-AE" sz="2000" dirty="0">
              <a:solidFill>
                <a:srgbClr val="103864"/>
              </a:solidFill>
              <a:latin typeface="Sora"/>
              <a:ea typeface="Sora"/>
              <a:cs typeface="Sora"/>
              <a:sym typeface="Sora"/>
            </a:endParaRPr>
          </a:p>
          <a:p>
            <a:pPr marL="9144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The probability for non-smokers is 0.0779816513761468 and for smokers is 0.9817351598173516, so we can conclude that someone probably has high charges given by has high BMI and a smoker than a non smoker.</a:t>
            </a:r>
            <a:endParaRPr sz="2000" dirty="0">
              <a:solidFill>
                <a:srgbClr val="103864"/>
              </a:solidFill>
              <a:latin typeface="Sora"/>
              <a:ea typeface="Sora"/>
              <a:cs typeface="Sora"/>
              <a:sym typeface="Sor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g142ad2f6649_0_124"/>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Analysis</a:t>
            </a:r>
            <a:endParaRPr/>
          </a:p>
        </p:txBody>
      </p:sp>
      <p:sp>
        <p:nvSpPr>
          <p:cNvPr id="3" name="Google Shape;294;g142ad2f6649_0_109">
            <a:extLst>
              <a:ext uri="{FF2B5EF4-FFF2-40B4-BE49-F238E27FC236}">
                <a16:creationId xmlns:a16="http://schemas.microsoft.com/office/drawing/2014/main" id="{18F97BEE-5B29-783B-4CBB-412FA74E1F99}"/>
              </a:ext>
            </a:extLst>
          </p:cNvPr>
          <p:cNvSpPr txBox="1"/>
          <p:nvPr/>
        </p:nvSpPr>
        <p:spPr>
          <a:xfrm>
            <a:off x="401515" y="1584375"/>
            <a:ext cx="11388900" cy="2246729"/>
          </a:xfrm>
          <a:prstGeom prst="rect">
            <a:avLst/>
          </a:prstGeom>
          <a:noFill/>
          <a:ln>
            <a:noFill/>
          </a:ln>
        </p:spPr>
        <p:txBody>
          <a:bodyPr spcFirstLastPara="1" wrap="square" lIns="91425" tIns="45700" rIns="91425" bIns="45700" anchor="t" anchorCtr="0">
            <a:spAutoFit/>
          </a:bodyPr>
          <a:lstStyle/>
          <a:p>
            <a:pPr lvl="1"/>
            <a:r>
              <a:rPr lang="en-US" sz="2000" dirty="0">
                <a:solidFill>
                  <a:srgbClr val="103864"/>
                </a:solidFill>
                <a:latin typeface="Sora"/>
                <a:ea typeface="Sora"/>
                <a:cs typeface="Sora"/>
                <a:sym typeface="Sora"/>
              </a:rPr>
              <a:t>	For continuous variables analysis, the proportion of someone has </a:t>
            </a:r>
            <a:r>
              <a:rPr lang="en-US" sz="2000" b="1" dirty="0">
                <a:solidFill>
                  <a:srgbClr val="103864"/>
                </a:solidFill>
                <a:latin typeface="Sora"/>
                <a:ea typeface="Sora"/>
                <a:cs typeface="Sora"/>
                <a:sym typeface="Sora"/>
              </a:rPr>
              <a:t>high charges</a:t>
            </a:r>
            <a:r>
              <a:rPr lang="en-US" sz="2000" dirty="0">
                <a:solidFill>
                  <a:srgbClr val="103864"/>
                </a:solidFill>
                <a:latin typeface="Sora"/>
                <a:ea typeface="Sora"/>
                <a:cs typeface="Sora"/>
                <a:sym typeface="Sora"/>
              </a:rPr>
              <a:t> given she/he has </a:t>
            </a:r>
            <a:r>
              <a:rPr lang="en-US" sz="2000" b="1" dirty="0">
                <a:solidFill>
                  <a:srgbClr val="103864"/>
                </a:solidFill>
                <a:latin typeface="Sora"/>
                <a:ea typeface="Sora"/>
                <a:cs typeface="Sora"/>
                <a:sym typeface="Sora"/>
              </a:rPr>
              <a:t>high BMI</a:t>
            </a:r>
            <a:r>
              <a:rPr lang="en-US" sz="2000" dirty="0">
                <a:solidFill>
                  <a:srgbClr val="103864"/>
                </a:solidFill>
                <a:latin typeface="Sora"/>
                <a:ea typeface="Sora"/>
                <a:cs typeface="Sora"/>
                <a:sym typeface="Sora"/>
              </a:rPr>
              <a:t> is </a:t>
            </a:r>
            <a:r>
              <a:rPr lang="en-US" sz="2000" b="1" dirty="0">
                <a:solidFill>
                  <a:srgbClr val="103864"/>
                </a:solidFill>
                <a:latin typeface="Sora"/>
                <a:ea typeface="Sora"/>
                <a:cs typeface="Sora"/>
                <a:sym typeface="Sora"/>
              </a:rPr>
              <a:t>bigger</a:t>
            </a:r>
            <a:r>
              <a:rPr lang="en-US" sz="2000" dirty="0">
                <a:solidFill>
                  <a:srgbClr val="103864"/>
                </a:solidFill>
                <a:latin typeface="Sora"/>
                <a:ea typeface="Sora"/>
                <a:cs typeface="Sora"/>
                <a:sym typeface="Sora"/>
              </a:rPr>
              <a:t> than given she/he has </a:t>
            </a:r>
            <a:r>
              <a:rPr lang="en-US" sz="2000" b="1" dirty="0">
                <a:solidFill>
                  <a:srgbClr val="103864"/>
                </a:solidFill>
                <a:latin typeface="Sora"/>
                <a:ea typeface="Sora"/>
                <a:cs typeface="Sora"/>
                <a:sym typeface="Sora"/>
              </a:rPr>
              <a:t>low BMI</a:t>
            </a:r>
            <a:r>
              <a:rPr lang="en-US" sz="2000" dirty="0">
                <a:solidFill>
                  <a:srgbClr val="103864"/>
                </a:solidFill>
                <a:latin typeface="Sora"/>
                <a:ea typeface="Sora"/>
                <a:cs typeface="Sora"/>
                <a:sym typeface="Sora"/>
              </a:rPr>
              <a:t>.</a:t>
            </a:r>
          </a:p>
          <a:p>
            <a:pPr lvl="1"/>
            <a:endParaRPr lang="en-US" sz="2000" dirty="0">
              <a:solidFill>
                <a:srgbClr val="103864"/>
              </a:solidFill>
              <a:latin typeface="Sora"/>
              <a:ea typeface="Sora"/>
              <a:cs typeface="Sora"/>
              <a:sym typeface="Sora"/>
            </a:endParaRPr>
          </a:p>
          <a:p>
            <a:pPr lvl="1"/>
            <a:r>
              <a:rPr lang="en-US" sz="2000" dirty="0">
                <a:solidFill>
                  <a:srgbClr val="103864"/>
                </a:solidFill>
                <a:latin typeface="Sora"/>
                <a:ea typeface="Sora"/>
                <a:cs typeface="Sora"/>
                <a:sym typeface="Sora"/>
              </a:rPr>
              <a:t>	And the probability someone has high charges given she/he is a </a:t>
            </a:r>
            <a:r>
              <a:rPr lang="en-US" sz="2000" b="1" dirty="0">
                <a:solidFill>
                  <a:srgbClr val="103864"/>
                </a:solidFill>
                <a:latin typeface="Sora"/>
                <a:ea typeface="Sora"/>
                <a:cs typeface="Sora"/>
                <a:sym typeface="Sora"/>
              </a:rPr>
              <a:t>smokers</a:t>
            </a:r>
            <a:r>
              <a:rPr lang="en-US" sz="2000" dirty="0">
                <a:solidFill>
                  <a:srgbClr val="103864"/>
                </a:solidFill>
                <a:latin typeface="Sora"/>
                <a:ea typeface="Sora"/>
                <a:cs typeface="Sora"/>
                <a:sym typeface="Sora"/>
              </a:rPr>
              <a:t> is </a:t>
            </a:r>
            <a:r>
              <a:rPr lang="en-US" sz="2000" b="1" dirty="0">
                <a:solidFill>
                  <a:srgbClr val="103864"/>
                </a:solidFill>
                <a:latin typeface="Sora"/>
                <a:ea typeface="Sora"/>
                <a:cs typeface="Sora"/>
                <a:sym typeface="Sora"/>
              </a:rPr>
              <a:t>four times bigger</a:t>
            </a:r>
            <a:r>
              <a:rPr lang="en-US" sz="2000" dirty="0">
                <a:solidFill>
                  <a:srgbClr val="103864"/>
                </a:solidFill>
                <a:latin typeface="Sora"/>
                <a:ea typeface="Sora"/>
                <a:cs typeface="Sora"/>
                <a:sym typeface="Sora"/>
              </a:rPr>
              <a:t> than she/he has </a:t>
            </a:r>
            <a:r>
              <a:rPr lang="en-US" sz="2000" b="1" dirty="0">
                <a:solidFill>
                  <a:srgbClr val="103864"/>
                </a:solidFill>
                <a:latin typeface="Sora"/>
                <a:ea typeface="Sora"/>
                <a:cs typeface="Sora"/>
                <a:sym typeface="Sora"/>
              </a:rPr>
              <a:t>high BMI</a:t>
            </a:r>
            <a:r>
              <a:rPr lang="en-US" sz="2000" dirty="0">
                <a:solidFill>
                  <a:srgbClr val="103864"/>
                </a:solidFill>
                <a:latin typeface="Sora"/>
                <a:ea typeface="Sora"/>
                <a:cs typeface="Sora"/>
                <a:sym typeface="Sora"/>
              </a:rPr>
              <a:t>.</a:t>
            </a:r>
          </a:p>
          <a:p>
            <a:pPr lvl="1"/>
            <a:endParaRPr lang="en-US" sz="2000" dirty="0">
              <a:solidFill>
                <a:srgbClr val="103864"/>
              </a:solidFill>
              <a:latin typeface="Sora"/>
              <a:ea typeface="Sora"/>
              <a:cs typeface="Sora"/>
              <a:sym typeface="Sora"/>
            </a:endParaRPr>
          </a:p>
          <a:p>
            <a:pPr lvl="1"/>
            <a:r>
              <a:rPr lang="en-US" sz="2000" dirty="0">
                <a:solidFill>
                  <a:srgbClr val="103864"/>
                </a:solidFill>
                <a:latin typeface="Sora"/>
                <a:ea typeface="Sora"/>
                <a:cs typeface="Sora"/>
                <a:sym typeface="Sora"/>
              </a:rPr>
              <a:t>	But the </a:t>
            </a:r>
            <a:r>
              <a:rPr lang="en-US" sz="2000" b="1" dirty="0">
                <a:solidFill>
                  <a:srgbClr val="103864"/>
                </a:solidFill>
                <a:latin typeface="Sora"/>
                <a:ea typeface="Sora"/>
                <a:cs typeface="Sora"/>
                <a:sym typeface="Sora"/>
              </a:rPr>
              <a:t>highest probability</a:t>
            </a:r>
            <a:r>
              <a:rPr lang="en-US" sz="2000" dirty="0">
                <a:solidFill>
                  <a:srgbClr val="103864"/>
                </a:solidFill>
                <a:latin typeface="Sora"/>
                <a:ea typeface="Sora"/>
                <a:cs typeface="Sora"/>
                <a:sym typeface="Sora"/>
              </a:rPr>
              <a:t> for high charges is given by </a:t>
            </a:r>
            <a:r>
              <a:rPr lang="en-US" sz="2000" b="1" dirty="0">
                <a:solidFill>
                  <a:srgbClr val="103864"/>
                </a:solidFill>
                <a:latin typeface="Sora"/>
                <a:ea typeface="Sora"/>
                <a:cs typeface="Sora"/>
                <a:sym typeface="Sora"/>
              </a:rPr>
              <a:t>smokers with high BMI</a:t>
            </a:r>
            <a:r>
              <a:rPr lang="en-US" sz="2000" dirty="0">
                <a:solidFill>
                  <a:srgbClr val="103864"/>
                </a:solidFill>
                <a:latin typeface="Sora"/>
                <a:ea typeface="Sora"/>
                <a:cs typeface="Sora"/>
                <a:sym typeface="Sora"/>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g142ad2f6649_0_149"/>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Variables Correlation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g142ad2f6649_0_154"/>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Correlation </a:t>
            </a:r>
            <a:endParaRPr/>
          </a:p>
        </p:txBody>
      </p:sp>
      <p:sp>
        <p:nvSpPr>
          <p:cNvPr id="342" name="Google Shape;342;g142ad2f6649_0_154"/>
          <p:cNvSpPr txBox="1"/>
          <p:nvPr/>
        </p:nvSpPr>
        <p:spPr>
          <a:xfrm>
            <a:off x="401515" y="1584375"/>
            <a:ext cx="4365922" cy="5016718"/>
          </a:xfrm>
          <a:prstGeom prst="rect">
            <a:avLst/>
          </a:prstGeom>
          <a:noFill/>
          <a:ln>
            <a:noFill/>
          </a:ln>
        </p:spPr>
        <p:txBody>
          <a:bodyPr spcFirstLastPara="1" wrap="square" lIns="91425" tIns="45700" rIns="91425" bIns="45700" anchor="t" anchorCtr="0">
            <a:spAutoFit/>
          </a:bodyPr>
          <a:lstStyle/>
          <a:p>
            <a:pPr lvl="0" algn="just" rtl="0">
              <a:spcBef>
                <a:spcPts val="0"/>
              </a:spcBef>
              <a:spcAft>
                <a:spcPts val="0"/>
              </a:spcAft>
              <a:buNone/>
            </a:pPr>
            <a:r>
              <a:rPr lang="en-US" sz="2000" dirty="0">
                <a:solidFill>
                  <a:srgbClr val="103864"/>
                </a:solidFill>
                <a:latin typeface="Sora"/>
                <a:ea typeface="Sora"/>
                <a:cs typeface="Sora"/>
                <a:sym typeface="Sora"/>
              </a:rPr>
              <a:t>	Analyze variables correlation using the heatmap plot. Based on the picture we could see that </a:t>
            </a:r>
            <a:r>
              <a:rPr lang="en-US" sz="2000" b="1" dirty="0">
                <a:solidFill>
                  <a:srgbClr val="103864"/>
                </a:solidFill>
                <a:latin typeface="Sora"/>
                <a:ea typeface="Sora"/>
                <a:cs typeface="Sora"/>
                <a:sym typeface="Sora"/>
              </a:rPr>
              <a:t>charges</a:t>
            </a:r>
            <a:r>
              <a:rPr lang="en-US" sz="2000" dirty="0">
                <a:solidFill>
                  <a:srgbClr val="103864"/>
                </a:solidFill>
                <a:latin typeface="Sora"/>
                <a:ea typeface="Sora"/>
                <a:cs typeface="Sora"/>
                <a:sym typeface="Sora"/>
              </a:rPr>
              <a:t> have a </a:t>
            </a:r>
            <a:r>
              <a:rPr lang="en-US" sz="2000" b="1" dirty="0">
                <a:solidFill>
                  <a:srgbClr val="103864"/>
                </a:solidFill>
                <a:latin typeface="Sora"/>
                <a:ea typeface="Sora"/>
                <a:cs typeface="Sora"/>
                <a:sym typeface="Sora"/>
              </a:rPr>
              <a:t>positive correlation</a:t>
            </a:r>
            <a:r>
              <a:rPr lang="en-US" sz="2000" dirty="0">
                <a:solidFill>
                  <a:srgbClr val="103864"/>
                </a:solidFill>
                <a:latin typeface="Sora"/>
                <a:ea typeface="Sora"/>
                <a:cs typeface="Sora"/>
                <a:sym typeface="Sora"/>
              </a:rPr>
              <a:t> with </a:t>
            </a:r>
            <a:r>
              <a:rPr lang="en-US" sz="2000" b="1" dirty="0">
                <a:solidFill>
                  <a:srgbClr val="103864"/>
                </a:solidFill>
                <a:latin typeface="Sora"/>
                <a:ea typeface="Sora"/>
                <a:cs typeface="Sora"/>
                <a:sym typeface="Sora"/>
              </a:rPr>
              <a:t>smokers</a:t>
            </a:r>
            <a:r>
              <a:rPr lang="en-US" sz="2000" dirty="0">
                <a:solidFill>
                  <a:srgbClr val="103864"/>
                </a:solidFill>
                <a:latin typeface="Sora"/>
                <a:ea typeface="Sora"/>
                <a:cs typeface="Sora"/>
                <a:sym typeface="Sora"/>
              </a:rPr>
              <a:t>, which means the charges will </a:t>
            </a:r>
            <a:r>
              <a:rPr lang="en-US" sz="2000" b="1" dirty="0">
                <a:solidFill>
                  <a:srgbClr val="103864"/>
                </a:solidFill>
                <a:latin typeface="Sora"/>
                <a:ea typeface="Sora"/>
                <a:cs typeface="Sora"/>
                <a:sym typeface="Sora"/>
              </a:rPr>
              <a:t>improve</a:t>
            </a:r>
            <a:r>
              <a:rPr lang="en-US" sz="2000" dirty="0">
                <a:solidFill>
                  <a:srgbClr val="103864"/>
                </a:solidFill>
                <a:latin typeface="Sora"/>
                <a:ea typeface="Sora"/>
                <a:cs typeface="Sora"/>
                <a:sym typeface="Sora"/>
              </a:rPr>
              <a:t> if the person chooses to become a smoker.</a:t>
            </a:r>
          </a:p>
          <a:p>
            <a:pPr lvl="0" algn="just" rtl="0">
              <a:spcBef>
                <a:spcPts val="0"/>
              </a:spcBef>
              <a:spcAft>
                <a:spcPts val="0"/>
              </a:spcAft>
              <a:buNone/>
            </a:pPr>
            <a:endParaRPr lang="en-US" sz="2000" dirty="0">
              <a:solidFill>
                <a:srgbClr val="103864"/>
              </a:solidFill>
              <a:latin typeface="Sora"/>
              <a:ea typeface="Sora"/>
              <a:cs typeface="Sora"/>
              <a:sym typeface="Sora"/>
            </a:endParaRPr>
          </a:p>
          <a:p>
            <a:pPr lvl="0" algn="just" rtl="0">
              <a:spcBef>
                <a:spcPts val="0"/>
              </a:spcBef>
              <a:spcAft>
                <a:spcPts val="0"/>
              </a:spcAft>
              <a:buNone/>
            </a:pPr>
            <a:r>
              <a:rPr lang="en-US" sz="2000" dirty="0">
                <a:solidFill>
                  <a:srgbClr val="103864"/>
                </a:solidFill>
                <a:latin typeface="Sora"/>
                <a:ea typeface="Sora"/>
                <a:cs typeface="Sora"/>
                <a:sym typeface="Sora"/>
              </a:rPr>
              <a:t>	The </a:t>
            </a:r>
            <a:r>
              <a:rPr lang="en-US" sz="2000" b="1" dirty="0">
                <a:solidFill>
                  <a:srgbClr val="103864"/>
                </a:solidFill>
                <a:latin typeface="Sora"/>
                <a:ea typeface="Sora"/>
                <a:cs typeface="Sora"/>
                <a:sym typeface="Sora"/>
              </a:rPr>
              <a:t>charges</a:t>
            </a:r>
            <a:r>
              <a:rPr lang="en-US" sz="2000" dirty="0">
                <a:solidFill>
                  <a:srgbClr val="103864"/>
                </a:solidFill>
                <a:latin typeface="Sora"/>
                <a:ea typeface="Sora"/>
                <a:cs typeface="Sora"/>
                <a:sym typeface="Sora"/>
              </a:rPr>
              <a:t> also have a </a:t>
            </a:r>
            <a:r>
              <a:rPr lang="en-US" sz="2000" b="1" dirty="0">
                <a:solidFill>
                  <a:srgbClr val="103864"/>
                </a:solidFill>
                <a:latin typeface="Sora"/>
                <a:ea typeface="Sora"/>
                <a:cs typeface="Sora"/>
                <a:sym typeface="Sora"/>
              </a:rPr>
              <a:t>negative correlation </a:t>
            </a:r>
            <a:r>
              <a:rPr lang="en-US" sz="2000" dirty="0">
                <a:solidFill>
                  <a:srgbClr val="103864"/>
                </a:solidFill>
                <a:latin typeface="Sora"/>
                <a:ea typeface="Sora"/>
                <a:cs typeface="Sora"/>
                <a:sym typeface="Sora"/>
              </a:rPr>
              <a:t>with </a:t>
            </a:r>
            <a:r>
              <a:rPr lang="en-US" sz="2000" b="1" dirty="0">
                <a:solidFill>
                  <a:srgbClr val="103864"/>
                </a:solidFill>
                <a:latin typeface="Sora"/>
                <a:ea typeface="Sora"/>
                <a:cs typeface="Sora"/>
                <a:sym typeface="Sora"/>
              </a:rPr>
              <a:t>non-smokers</a:t>
            </a:r>
            <a:r>
              <a:rPr lang="en-US" sz="2000" dirty="0">
                <a:solidFill>
                  <a:srgbClr val="103864"/>
                </a:solidFill>
                <a:latin typeface="Sora"/>
                <a:ea typeface="Sora"/>
                <a:cs typeface="Sora"/>
                <a:sym typeface="Sora"/>
              </a:rPr>
              <a:t>, which means if the person is a non-smoker, the charges insurance bill will </a:t>
            </a:r>
            <a:r>
              <a:rPr lang="en-US" sz="2000" b="1" dirty="0">
                <a:solidFill>
                  <a:srgbClr val="103864"/>
                </a:solidFill>
                <a:latin typeface="Sora"/>
                <a:ea typeface="Sora"/>
                <a:cs typeface="Sora"/>
                <a:sym typeface="Sora"/>
              </a:rPr>
              <a:t>reduce</a:t>
            </a:r>
            <a:r>
              <a:rPr lang="en-US" sz="2000" dirty="0">
                <a:solidFill>
                  <a:srgbClr val="103864"/>
                </a:solidFill>
                <a:latin typeface="Sora"/>
                <a:ea typeface="Sora"/>
                <a:cs typeface="Sora"/>
                <a:sym typeface="Sora"/>
              </a:rPr>
              <a:t>.</a:t>
            </a:r>
          </a:p>
        </p:txBody>
      </p:sp>
      <p:pic>
        <p:nvPicPr>
          <p:cNvPr id="9218" name="Picture 2">
            <a:extLst>
              <a:ext uri="{FF2B5EF4-FFF2-40B4-BE49-F238E27FC236}">
                <a16:creationId xmlns:a16="http://schemas.microsoft.com/office/drawing/2014/main" id="{4694DC5D-620E-97F1-5A7A-D447FC3F0B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7379" y="717755"/>
            <a:ext cx="7023006" cy="59973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g142ad2f6649_0_69"/>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Hypothesis Testing</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g142ad2f6649_0_12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Smoker’s charges are higher than non smoker’s</a:t>
            </a:r>
            <a:endParaRPr dirty="0"/>
          </a:p>
        </p:txBody>
      </p:sp>
      <p:sp>
        <p:nvSpPr>
          <p:cNvPr id="354" name="Google Shape;354;g142ad2f6649_0_129"/>
          <p:cNvSpPr txBox="1"/>
          <p:nvPr/>
        </p:nvSpPr>
        <p:spPr>
          <a:xfrm>
            <a:off x="401515" y="1584375"/>
            <a:ext cx="11388900" cy="5062884"/>
          </a:xfrm>
          <a:prstGeom prst="rect">
            <a:avLst/>
          </a:prstGeom>
          <a:noFill/>
          <a:ln>
            <a:noFill/>
          </a:ln>
        </p:spPr>
        <p:txBody>
          <a:bodyPr spcFirstLastPara="1" wrap="square" lIns="91425" tIns="45700" rIns="91425" bIns="45700" anchor="t" anchorCtr="0">
            <a:spAutoFit/>
          </a:bodyPr>
          <a:lstStyle/>
          <a:p>
            <a:pPr marL="457200" lvl="2" indent="-355600" algn="just">
              <a:buClr>
                <a:srgbClr val="103864"/>
              </a:buClr>
              <a:buSzPts val="2000"/>
              <a:buFont typeface="Sora"/>
              <a:buChar char="•"/>
            </a:pPr>
            <a:r>
              <a:rPr lang="en-US" sz="1900" b="1" dirty="0">
                <a:solidFill>
                  <a:srgbClr val="103864"/>
                </a:solidFill>
                <a:latin typeface="Sora"/>
                <a:ea typeface="Sora"/>
                <a:cs typeface="Sora"/>
                <a:sym typeface="Sora"/>
              </a:rPr>
              <a:t>Skewness</a:t>
            </a:r>
            <a:r>
              <a:rPr lang="en-US" sz="1900" dirty="0">
                <a:solidFill>
                  <a:srgbClr val="103864"/>
                </a:solidFill>
                <a:latin typeface="Sora"/>
                <a:ea typeface="Sora"/>
                <a:cs typeface="Sora"/>
                <a:sym typeface="Sora"/>
              </a:rPr>
              <a:t> and </a:t>
            </a:r>
            <a:r>
              <a:rPr lang="en-US" sz="1900" b="1" dirty="0">
                <a:solidFill>
                  <a:srgbClr val="103864"/>
                </a:solidFill>
                <a:latin typeface="Sora"/>
                <a:ea typeface="Sora"/>
                <a:cs typeface="Sora"/>
                <a:sym typeface="Sora"/>
              </a:rPr>
              <a:t>kurtosis</a:t>
            </a:r>
            <a:r>
              <a:rPr lang="en-US" sz="1900" dirty="0">
                <a:solidFill>
                  <a:srgbClr val="103864"/>
                </a:solidFill>
                <a:latin typeface="Sora"/>
                <a:ea typeface="Sora"/>
                <a:cs typeface="Sora"/>
                <a:sym typeface="Sora"/>
              </a:rPr>
              <a:t> </a:t>
            </a:r>
            <a:r>
              <a:rPr lang="en-US" sz="1900" b="1" dirty="0">
                <a:solidFill>
                  <a:srgbClr val="103864"/>
                </a:solidFill>
                <a:latin typeface="Sora"/>
                <a:ea typeface="Sora"/>
                <a:cs typeface="Sora"/>
                <a:sym typeface="Sora"/>
              </a:rPr>
              <a:t>tests</a:t>
            </a:r>
            <a:r>
              <a:rPr lang="en-US" sz="1900" dirty="0">
                <a:solidFill>
                  <a:srgbClr val="103864"/>
                </a:solidFill>
                <a:latin typeface="Sora"/>
                <a:ea typeface="Sora"/>
                <a:cs typeface="Sora"/>
                <a:sym typeface="Sora"/>
              </a:rPr>
              <a:t> to check smoker and non-smoker distribution if it is a </a:t>
            </a:r>
            <a:r>
              <a:rPr lang="en-US" sz="1900" b="1" dirty="0">
                <a:solidFill>
                  <a:srgbClr val="103864"/>
                </a:solidFill>
                <a:latin typeface="Sora"/>
                <a:ea typeface="Sora"/>
                <a:cs typeface="Sora"/>
                <a:sym typeface="Sora"/>
              </a:rPr>
              <a:t>normal distribution</a:t>
            </a:r>
            <a:r>
              <a:rPr lang="en-US" sz="1900" dirty="0">
                <a:solidFill>
                  <a:srgbClr val="103864"/>
                </a:solidFill>
                <a:latin typeface="Sora"/>
                <a:ea typeface="Sora"/>
                <a:cs typeface="Sora"/>
                <a:sym typeface="Sora"/>
              </a:rPr>
              <a:t> or not.  Because the result is </a:t>
            </a:r>
            <a:r>
              <a:rPr lang="en-US" sz="1900" b="1" dirty="0">
                <a:solidFill>
                  <a:srgbClr val="103864"/>
                </a:solidFill>
                <a:latin typeface="Sora"/>
                <a:ea typeface="Sora"/>
                <a:cs typeface="Sora"/>
                <a:sym typeface="Sora"/>
              </a:rPr>
              <a:t>positively skewed</a:t>
            </a:r>
            <a:r>
              <a:rPr lang="en-US" sz="1900" dirty="0">
                <a:solidFill>
                  <a:srgbClr val="103864"/>
                </a:solidFill>
                <a:latin typeface="Sora"/>
                <a:ea typeface="Sora"/>
                <a:cs typeface="Sora"/>
                <a:sym typeface="Sora"/>
              </a:rPr>
              <a:t> and </a:t>
            </a:r>
            <a:r>
              <a:rPr lang="en-US" sz="1900" b="1" dirty="0">
                <a:solidFill>
                  <a:srgbClr val="103864"/>
                </a:solidFill>
                <a:latin typeface="Sora"/>
                <a:ea typeface="Sora"/>
                <a:cs typeface="Sora"/>
                <a:sym typeface="Sora"/>
              </a:rPr>
              <a:t>leptokurtic</a:t>
            </a:r>
            <a:r>
              <a:rPr lang="en-US" sz="1900" dirty="0">
                <a:solidFill>
                  <a:srgbClr val="103864"/>
                </a:solidFill>
                <a:latin typeface="Sora"/>
                <a:ea typeface="Sora"/>
                <a:cs typeface="Sora"/>
                <a:sym typeface="Sora"/>
              </a:rPr>
              <a:t>, the data need to </a:t>
            </a:r>
            <a:r>
              <a:rPr lang="en-US" sz="1900" b="1" dirty="0">
                <a:solidFill>
                  <a:srgbClr val="103864"/>
                </a:solidFill>
                <a:latin typeface="Sora"/>
                <a:ea typeface="Sora"/>
                <a:cs typeface="Sora"/>
                <a:sym typeface="Sora"/>
              </a:rPr>
              <a:t>transform</a:t>
            </a:r>
            <a:r>
              <a:rPr lang="en-US" sz="1900" dirty="0">
                <a:solidFill>
                  <a:srgbClr val="103864"/>
                </a:solidFill>
                <a:latin typeface="Sora"/>
                <a:ea typeface="Sora"/>
                <a:cs typeface="Sora"/>
                <a:sym typeface="Sora"/>
              </a:rPr>
              <a:t> the distribution to normal distribution using </a:t>
            </a:r>
            <a:r>
              <a:rPr lang="en-US" sz="1900" b="1" dirty="0">
                <a:solidFill>
                  <a:srgbClr val="103864"/>
                </a:solidFill>
                <a:latin typeface="Sora"/>
                <a:ea typeface="Sora"/>
                <a:cs typeface="Sora"/>
                <a:sym typeface="Sora"/>
              </a:rPr>
              <a:t>box cox transformation</a:t>
            </a:r>
            <a:r>
              <a:rPr lang="en-US" sz="1900" dirty="0">
                <a:solidFill>
                  <a:srgbClr val="103864"/>
                </a:solidFill>
                <a:latin typeface="Sora"/>
                <a:ea typeface="Sora"/>
                <a:cs typeface="Sora"/>
                <a:sym typeface="Sora"/>
              </a:rPr>
              <a:t>. </a:t>
            </a:r>
          </a:p>
          <a:p>
            <a:pPr marL="101600" lvl="2" algn="just">
              <a:buClr>
                <a:srgbClr val="103864"/>
              </a:buClr>
              <a:buSzPts val="2000"/>
            </a:pPr>
            <a:endParaRPr lang="en-US" sz="1900" dirty="0">
              <a:solidFill>
                <a:srgbClr val="103864"/>
              </a:solidFill>
              <a:latin typeface="Sora"/>
              <a:ea typeface="Sora"/>
              <a:cs typeface="Sora"/>
              <a:sym typeface="Sora"/>
            </a:endParaRPr>
          </a:p>
          <a:p>
            <a:pPr marL="457200" lvl="2" indent="-355600" algn="just">
              <a:buClr>
                <a:srgbClr val="103864"/>
              </a:buClr>
              <a:buSzPts val="2000"/>
              <a:buFont typeface="Sora"/>
              <a:buChar char="•"/>
            </a:pPr>
            <a:r>
              <a:rPr lang="en-US" sz="1900" dirty="0">
                <a:solidFill>
                  <a:srgbClr val="103864"/>
                </a:solidFill>
                <a:latin typeface="Sora"/>
                <a:ea typeface="Sora"/>
                <a:cs typeface="Sora"/>
                <a:sym typeface="Sora"/>
              </a:rPr>
              <a:t>The </a:t>
            </a:r>
            <a:r>
              <a:rPr lang="en-US" sz="1900" b="1" dirty="0">
                <a:solidFill>
                  <a:srgbClr val="103864"/>
                </a:solidFill>
                <a:latin typeface="Sora"/>
                <a:ea typeface="Sora"/>
                <a:cs typeface="Sora"/>
                <a:sym typeface="Sora"/>
              </a:rPr>
              <a:t>p-value</a:t>
            </a:r>
            <a:r>
              <a:rPr lang="en-US" sz="1900" dirty="0">
                <a:solidFill>
                  <a:srgbClr val="103864"/>
                </a:solidFill>
                <a:latin typeface="Sora"/>
                <a:ea typeface="Sora"/>
                <a:cs typeface="Sora"/>
                <a:sym typeface="Sora"/>
              </a:rPr>
              <a:t> calculated using the </a:t>
            </a:r>
            <a:r>
              <a:rPr lang="en-US" sz="1900" b="1" dirty="0">
                <a:solidFill>
                  <a:srgbClr val="103864"/>
                </a:solidFill>
                <a:latin typeface="Sora"/>
                <a:ea typeface="Sora"/>
                <a:cs typeface="Sora"/>
                <a:sym typeface="Sora"/>
              </a:rPr>
              <a:t>Shapiro-Wilks test</a:t>
            </a:r>
            <a:r>
              <a:rPr lang="en-US" sz="1900" dirty="0">
                <a:solidFill>
                  <a:srgbClr val="103864"/>
                </a:solidFill>
                <a:latin typeface="Sora"/>
                <a:ea typeface="Sora"/>
                <a:cs typeface="Sora"/>
                <a:sym typeface="Sora"/>
              </a:rPr>
              <a:t> and the </a:t>
            </a:r>
            <a:r>
              <a:rPr lang="en-US" sz="1900" b="1" dirty="0">
                <a:solidFill>
                  <a:srgbClr val="103864"/>
                </a:solidFill>
                <a:latin typeface="Sora"/>
                <a:ea typeface="Sora"/>
                <a:cs typeface="Sora"/>
                <a:sym typeface="Sora"/>
              </a:rPr>
              <a:t>statistic</a:t>
            </a:r>
            <a:r>
              <a:rPr lang="en-US" sz="1900" dirty="0">
                <a:solidFill>
                  <a:srgbClr val="103864"/>
                </a:solidFill>
                <a:latin typeface="Sora"/>
                <a:ea typeface="Sora"/>
                <a:cs typeface="Sora"/>
                <a:sym typeface="Sora"/>
              </a:rPr>
              <a:t> calculated using </a:t>
            </a:r>
            <a:r>
              <a:rPr lang="en-US" sz="1900" b="1" dirty="0">
                <a:solidFill>
                  <a:srgbClr val="103864"/>
                </a:solidFill>
                <a:latin typeface="Sora"/>
                <a:ea typeface="Sora"/>
                <a:cs typeface="Sora"/>
                <a:sym typeface="Sora"/>
              </a:rPr>
              <a:t>Anderson-Darling test</a:t>
            </a:r>
            <a:r>
              <a:rPr lang="en-US" sz="1900" dirty="0">
                <a:solidFill>
                  <a:srgbClr val="103864"/>
                </a:solidFill>
                <a:latin typeface="Sora"/>
                <a:ea typeface="Sora"/>
                <a:cs typeface="Sora"/>
                <a:sym typeface="Sora"/>
              </a:rPr>
              <a:t> indicates a significant departure from normality. However, since the sample sizes of both sets of data are greater than 30 (</a:t>
            </a:r>
            <a:r>
              <a:rPr lang="en-US" sz="1900" b="1" dirty="0">
                <a:solidFill>
                  <a:srgbClr val="103864"/>
                </a:solidFill>
                <a:latin typeface="Sora"/>
                <a:ea typeface="Sora"/>
                <a:cs typeface="Sora"/>
                <a:sym typeface="Sora"/>
              </a:rPr>
              <a:t>n &gt; 30</a:t>
            </a:r>
            <a:r>
              <a:rPr lang="en-US" sz="1900" dirty="0">
                <a:solidFill>
                  <a:srgbClr val="103864"/>
                </a:solidFill>
                <a:latin typeface="Sora"/>
                <a:ea typeface="Sora"/>
                <a:cs typeface="Sora"/>
                <a:sym typeface="Sora"/>
              </a:rPr>
              <a:t>) testing whether the </a:t>
            </a:r>
            <a:r>
              <a:rPr lang="en-US" sz="1900" b="1" dirty="0">
                <a:solidFill>
                  <a:srgbClr val="103864"/>
                </a:solidFill>
                <a:latin typeface="Sora"/>
                <a:ea typeface="Sora"/>
                <a:cs typeface="Sora"/>
                <a:sym typeface="Sora"/>
              </a:rPr>
              <a:t>two populations</a:t>
            </a:r>
            <a:r>
              <a:rPr lang="en-US" sz="1900" dirty="0">
                <a:solidFill>
                  <a:srgbClr val="103864"/>
                </a:solidFill>
                <a:latin typeface="Sora"/>
                <a:ea typeface="Sora"/>
                <a:cs typeface="Sora"/>
                <a:sym typeface="Sora"/>
              </a:rPr>
              <a:t> have the same </a:t>
            </a:r>
            <a:r>
              <a:rPr lang="en-US" sz="1900" b="1" dirty="0">
                <a:solidFill>
                  <a:srgbClr val="103864"/>
                </a:solidFill>
                <a:latin typeface="Sora"/>
                <a:ea typeface="Sora"/>
                <a:cs typeface="Sora"/>
                <a:sym typeface="Sora"/>
              </a:rPr>
              <a:t>variances</a:t>
            </a:r>
            <a:r>
              <a:rPr lang="en-US" sz="1900" dirty="0">
                <a:solidFill>
                  <a:srgbClr val="103864"/>
                </a:solidFill>
                <a:latin typeface="Sora"/>
                <a:ea typeface="Sora"/>
                <a:cs typeface="Sora"/>
                <a:sym typeface="Sora"/>
              </a:rPr>
              <a:t> using </a:t>
            </a:r>
            <a:r>
              <a:rPr lang="en-US" sz="1900" b="1" dirty="0" err="1">
                <a:solidFill>
                  <a:srgbClr val="103864"/>
                </a:solidFill>
                <a:latin typeface="Sora"/>
                <a:ea typeface="Sora"/>
                <a:cs typeface="Sora"/>
                <a:sym typeface="Sora"/>
              </a:rPr>
              <a:t>Levene’s</a:t>
            </a:r>
            <a:r>
              <a:rPr lang="en-US" sz="1900" b="1" dirty="0">
                <a:solidFill>
                  <a:srgbClr val="103864"/>
                </a:solidFill>
                <a:latin typeface="Sora"/>
                <a:ea typeface="Sora"/>
                <a:cs typeface="Sora"/>
                <a:sym typeface="Sora"/>
              </a:rPr>
              <a:t> test</a:t>
            </a:r>
            <a:r>
              <a:rPr lang="en-US" sz="1900" dirty="0">
                <a:solidFill>
                  <a:srgbClr val="103864"/>
                </a:solidFill>
                <a:latin typeface="Sora"/>
                <a:ea typeface="Sora"/>
                <a:cs typeface="Sora"/>
                <a:sym typeface="Sora"/>
              </a:rPr>
              <a:t>. </a:t>
            </a:r>
          </a:p>
          <a:p>
            <a:pPr marL="101600" lvl="2" algn="just">
              <a:buClr>
                <a:srgbClr val="103864"/>
              </a:buClr>
              <a:buSzPts val="2000"/>
            </a:pPr>
            <a:endParaRPr lang="en-US" sz="1900" dirty="0">
              <a:solidFill>
                <a:srgbClr val="103864"/>
              </a:solidFill>
              <a:latin typeface="Sora"/>
              <a:ea typeface="Sora"/>
              <a:cs typeface="Sora"/>
              <a:sym typeface="Sora"/>
            </a:endParaRPr>
          </a:p>
          <a:p>
            <a:pPr marL="457200" lvl="2" indent="-355600" algn="just">
              <a:buClr>
                <a:srgbClr val="103864"/>
              </a:buClr>
              <a:buSzPts val="2000"/>
              <a:buFont typeface="Sora"/>
              <a:buChar char="•"/>
            </a:pPr>
            <a:r>
              <a:rPr lang="en-US" sz="1900" dirty="0">
                <a:solidFill>
                  <a:srgbClr val="103864"/>
                </a:solidFill>
                <a:latin typeface="Sora"/>
                <a:ea typeface="Sora"/>
                <a:cs typeface="Sora"/>
                <a:sym typeface="Sora"/>
              </a:rPr>
              <a:t>Since two populations don't have the same variances, the p-value calculate using Welch's two-sample.</a:t>
            </a:r>
          </a:p>
          <a:p>
            <a:pPr marL="101600" lvl="2" algn="just">
              <a:buClr>
                <a:srgbClr val="103864"/>
              </a:buClr>
              <a:buSzPts val="2000"/>
            </a:pPr>
            <a:endParaRPr sz="1900" dirty="0">
              <a:solidFill>
                <a:srgbClr val="103864"/>
              </a:solidFill>
              <a:latin typeface="Sora"/>
              <a:ea typeface="Sora"/>
              <a:cs typeface="Sora"/>
              <a:sym typeface="Sora"/>
            </a:endParaRPr>
          </a:p>
          <a:p>
            <a:pPr marL="457200" lvl="0" indent="-355600" algn="just" rtl="0">
              <a:spcBef>
                <a:spcPts val="0"/>
              </a:spcBef>
              <a:spcAft>
                <a:spcPts val="0"/>
              </a:spcAft>
              <a:buClr>
                <a:srgbClr val="103864"/>
              </a:buClr>
              <a:buSzPts val="2000"/>
              <a:buFont typeface="Sora"/>
              <a:buChar char="•"/>
            </a:pPr>
            <a:r>
              <a:rPr lang="en-US" sz="1900" dirty="0">
                <a:solidFill>
                  <a:srgbClr val="103864"/>
                </a:solidFill>
                <a:latin typeface="Sora"/>
                <a:ea typeface="Sora"/>
                <a:cs typeface="Sora"/>
                <a:sym typeface="Sora"/>
              </a:rPr>
              <a:t>Results:</a:t>
            </a:r>
            <a:endParaRPr sz="1900" dirty="0">
              <a:solidFill>
                <a:srgbClr val="103864"/>
              </a:solidFill>
              <a:latin typeface="Sora"/>
              <a:ea typeface="Sora"/>
              <a:cs typeface="Sora"/>
              <a:sym typeface="Sora"/>
            </a:endParaRPr>
          </a:p>
          <a:p>
            <a:pPr marL="914400" lvl="1" indent="-355600" algn="just" rtl="0">
              <a:spcBef>
                <a:spcPts val="0"/>
              </a:spcBef>
              <a:spcAft>
                <a:spcPts val="0"/>
              </a:spcAft>
              <a:buClr>
                <a:srgbClr val="103864"/>
              </a:buClr>
              <a:buSzPts val="2000"/>
              <a:buFont typeface="Sora"/>
              <a:buChar char="○"/>
            </a:pPr>
            <a:r>
              <a:rPr lang="en-US" sz="1900" dirty="0">
                <a:solidFill>
                  <a:srgbClr val="103864"/>
                </a:solidFill>
                <a:latin typeface="Sora"/>
                <a:ea typeface="Sora"/>
                <a:cs typeface="Sora"/>
                <a:sym typeface="Sora"/>
              </a:rPr>
              <a:t>P-value is 0.00.</a:t>
            </a:r>
            <a:endParaRPr sz="1900" dirty="0">
              <a:solidFill>
                <a:srgbClr val="103864"/>
              </a:solidFill>
              <a:latin typeface="Sora"/>
              <a:ea typeface="Sora"/>
              <a:cs typeface="Sora"/>
              <a:sym typeface="Sora"/>
            </a:endParaRPr>
          </a:p>
          <a:p>
            <a:pPr marL="914400" lvl="1" indent="-355600" algn="just" rtl="0">
              <a:spcBef>
                <a:spcPts val="0"/>
              </a:spcBef>
              <a:spcAft>
                <a:spcPts val="0"/>
              </a:spcAft>
              <a:buClr>
                <a:srgbClr val="103864"/>
              </a:buClr>
              <a:buSzPts val="2000"/>
              <a:buFont typeface="Sora"/>
              <a:buChar char="○"/>
            </a:pPr>
            <a:r>
              <a:rPr lang="en-US" sz="1900" dirty="0">
                <a:solidFill>
                  <a:srgbClr val="103864"/>
                </a:solidFill>
                <a:latin typeface="Sora"/>
                <a:ea typeface="Sora"/>
                <a:cs typeface="Sora"/>
                <a:sym typeface="Sora"/>
              </a:rPr>
              <a:t>Since the p-value is less than the alpha value, reject the Null Hypothesis: claims by smokers are greater than claims by non-smokers.</a:t>
            </a:r>
            <a:endParaRPr sz="1900" dirty="0">
              <a:solidFill>
                <a:srgbClr val="103864"/>
              </a:solidFill>
              <a:latin typeface="Sora"/>
              <a:ea typeface="Sora"/>
              <a:cs typeface="Sora"/>
              <a:sym typeface="Sor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g142ad2f6649_0_134"/>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User with BMI above 25 charges are higher than below 25</a:t>
            </a:r>
            <a:endParaRPr dirty="0"/>
          </a:p>
        </p:txBody>
      </p:sp>
      <p:sp>
        <p:nvSpPr>
          <p:cNvPr id="360" name="Google Shape;360;g142ad2f6649_0_134"/>
          <p:cNvSpPr txBox="1"/>
          <p:nvPr/>
        </p:nvSpPr>
        <p:spPr>
          <a:xfrm>
            <a:off x="401515" y="1584375"/>
            <a:ext cx="11388900" cy="5062884"/>
          </a:xfrm>
          <a:prstGeom prst="rect">
            <a:avLst/>
          </a:prstGeom>
          <a:noFill/>
          <a:ln>
            <a:noFill/>
          </a:ln>
        </p:spPr>
        <p:txBody>
          <a:bodyPr spcFirstLastPara="1" wrap="square" lIns="91425" tIns="45700" rIns="91425" bIns="45700" anchor="t" anchorCtr="0">
            <a:spAutoFit/>
          </a:bodyPr>
          <a:lstStyle/>
          <a:p>
            <a:pPr marL="457200" lvl="2" indent="-355600" algn="just">
              <a:buClr>
                <a:srgbClr val="103864"/>
              </a:buClr>
              <a:buSzPts val="2000"/>
              <a:buFont typeface="Sora"/>
              <a:buChar char="•"/>
            </a:pPr>
            <a:r>
              <a:rPr lang="en-US" sz="1900" b="1" dirty="0">
                <a:solidFill>
                  <a:srgbClr val="103864"/>
                </a:solidFill>
                <a:latin typeface="Sora"/>
                <a:ea typeface="Sora"/>
                <a:cs typeface="Sora"/>
                <a:sym typeface="Sora"/>
              </a:rPr>
              <a:t>Skewness</a:t>
            </a:r>
            <a:r>
              <a:rPr lang="en-US" sz="1900" dirty="0">
                <a:solidFill>
                  <a:srgbClr val="103864"/>
                </a:solidFill>
                <a:latin typeface="Sora"/>
                <a:ea typeface="Sora"/>
                <a:cs typeface="Sora"/>
                <a:sym typeface="Sora"/>
              </a:rPr>
              <a:t> and </a:t>
            </a:r>
            <a:r>
              <a:rPr lang="en-US" sz="1900" b="1" dirty="0">
                <a:solidFill>
                  <a:srgbClr val="103864"/>
                </a:solidFill>
                <a:latin typeface="Sora"/>
                <a:ea typeface="Sora"/>
                <a:cs typeface="Sora"/>
                <a:sym typeface="Sora"/>
              </a:rPr>
              <a:t>kurtosis</a:t>
            </a:r>
            <a:r>
              <a:rPr lang="en-US" sz="1900" dirty="0">
                <a:solidFill>
                  <a:srgbClr val="103864"/>
                </a:solidFill>
                <a:latin typeface="Sora"/>
                <a:ea typeface="Sora"/>
                <a:cs typeface="Sora"/>
                <a:sym typeface="Sora"/>
              </a:rPr>
              <a:t> </a:t>
            </a:r>
            <a:r>
              <a:rPr lang="en-US" sz="1900" b="1" dirty="0">
                <a:solidFill>
                  <a:srgbClr val="103864"/>
                </a:solidFill>
                <a:latin typeface="Sora"/>
                <a:ea typeface="Sora"/>
                <a:cs typeface="Sora"/>
                <a:sym typeface="Sora"/>
              </a:rPr>
              <a:t>tests</a:t>
            </a:r>
            <a:r>
              <a:rPr lang="en-US" sz="1900" dirty="0">
                <a:solidFill>
                  <a:srgbClr val="103864"/>
                </a:solidFill>
                <a:latin typeface="Sora"/>
                <a:ea typeface="Sora"/>
                <a:cs typeface="Sora"/>
                <a:sym typeface="Sora"/>
              </a:rPr>
              <a:t> to check BMI above 25 and BMI below 25 distribution if it is a </a:t>
            </a:r>
            <a:r>
              <a:rPr lang="en-US" sz="1900" b="1" dirty="0">
                <a:solidFill>
                  <a:srgbClr val="103864"/>
                </a:solidFill>
                <a:latin typeface="Sora"/>
                <a:ea typeface="Sora"/>
                <a:cs typeface="Sora"/>
                <a:sym typeface="Sora"/>
              </a:rPr>
              <a:t>normal distribution</a:t>
            </a:r>
            <a:r>
              <a:rPr lang="en-US" sz="1900" dirty="0">
                <a:solidFill>
                  <a:srgbClr val="103864"/>
                </a:solidFill>
                <a:latin typeface="Sora"/>
                <a:ea typeface="Sora"/>
                <a:cs typeface="Sora"/>
                <a:sym typeface="Sora"/>
              </a:rPr>
              <a:t> or not.  Because the result is </a:t>
            </a:r>
            <a:r>
              <a:rPr lang="en-US" sz="1900" b="1" dirty="0">
                <a:solidFill>
                  <a:srgbClr val="103864"/>
                </a:solidFill>
                <a:latin typeface="Sora"/>
                <a:ea typeface="Sora"/>
                <a:cs typeface="Sora"/>
                <a:sym typeface="Sora"/>
              </a:rPr>
              <a:t>positively skewed</a:t>
            </a:r>
            <a:r>
              <a:rPr lang="en-US" sz="1900" dirty="0">
                <a:solidFill>
                  <a:srgbClr val="103864"/>
                </a:solidFill>
                <a:latin typeface="Sora"/>
                <a:ea typeface="Sora"/>
                <a:cs typeface="Sora"/>
                <a:sym typeface="Sora"/>
              </a:rPr>
              <a:t> and </a:t>
            </a:r>
            <a:r>
              <a:rPr lang="en-US" sz="1900" b="1" dirty="0">
                <a:solidFill>
                  <a:srgbClr val="103864"/>
                </a:solidFill>
                <a:latin typeface="Sora"/>
                <a:ea typeface="Sora"/>
                <a:cs typeface="Sora"/>
                <a:sym typeface="Sora"/>
              </a:rPr>
              <a:t>leptokurtic</a:t>
            </a:r>
            <a:r>
              <a:rPr lang="en-US" sz="1900" dirty="0">
                <a:solidFill>
                  <a:srgbClr val="103864"/>
                </a:solidFill>
                <a:latin typeface="Sora"/>
                <a:ea typeface="Sora"/>
                <a:cs typeface="Sora"/>
                <a:sym typeface="Sora"/>
              </a:rPr>
              <a:t>, the data need to </a:t>
            </a:r>
            <a:r>
              <a:rPr lang="en-US" sz="1900" b="1" dirty="0">
                <a:solidFill>
                  <a:srgbClr val="103864"/>
                </a:solidFill>
                <a:latin typeface="Sora"/>
                <a:ea typeface="Sora"/>
                <a:cs typeface="Sora"/>
                <a:sym typeface="Sora"/>
              </a:rPr>
              <a:t>transform</a:t>
            </a:r>
            <a:r>
              <a:rPr lang="en-US" sz="1900" dirty="0">
                <a:solidFill>
                  <a:srgbClr val="103864"/>
                </a:solidFill>
                <a:latin typeface="Sora"/>
                <a:ea typeface="Sora"/>
                <a:cs typeface="Sora"/>
                <a:sym typeface="Sora"/>
              </a:rPr>
              <a:t> the distribution to normal distribution using </a:t>
            </a:r>
            <a:r>
              <a:rPr lang="en-US" sz="1900" b="1" dirty="0">
                <a:solidFill>
                  <a:srgbClr val="103864"/>
                </a:solidFill>
                <a:latin typeface="Sora"/>
                <a:ea typeface="Sora"/>
                <a:cs typeface="Sora"/>
                <a:sym typeface="Sora"/>
              </a:rPr>
              <a:t>box cox transformation</a:t>
            </a:r>
            <a:r>
              <a:rPr lang="en-US" sz="1900" dirty="0">
                <a:solidFill>
                  <a:srgbClr val="103864"/>
                </a:solidFill>
                <a:latin typeface="Sora"/>
                <a:ea typeface="Sora"/>
                <a:cs typeface="Sora"/>
                <a:sym typeface="Sora"/>
              </a:rPr>
              <a:t>. </a:t>
            </a:r>
          </a:p>
          <a:p>
            <a:pPr marL="101600" lvl="2" algn="just">
              <a:buClr>
                <a:srgbClr val="103864"/>
              </a:buClr>
              <a:buSzPts val="2000"/>
            </a:pPr>
            <a:endParaRPr lang="en-US" sz="1900" dirty="0">
              <a:solidFill>
                <a:srgbClr val="103864"/>
              </a:solidFill>
              <a:latin typeface="Sora"/>
              <a:ea typeface="Sora"/>
              <a:cs typeface="Sora"/>
              <a:sym typeface="Sora"/>
            </a:endParaRPr>
          </a:p>
          <a:p>
            <a:pPr marL="457200" lvl="2" indent="-355600" algn="just">
              <a:buClr>
                <a:srgbClr val="103864"/>
              </a:buClr>
              <a:buSzPts val="2000"/>
              <a:buFont typeface="Sora"/>
              <a:buChar char="•"/>
            </a:pPr>
            <a:r>
              <a:rPr lang="en-US" sz="1900" dirty="0">
                <a:solidFill>
                  <a:srgbClr val="103864"/>
                </a:solidFill>
                <a:latin typeface="Sora"/>
                <a:ea typeface="Sora"/>
                <a:cs typeface="Sora"/>
                <a:sym typeface="Sora"/>
              </a:rPr>
              <a:t>The </a:t>
            </a:r>
            <a:r>
              <a:rPr lang="en-US" sz="1900" b="1" dirty="0">
                <a:solidFill>
                  <a:srgbClr val="103864"/>
                </a:solidFill>
                <a:latin typeface="Sora"/>
                <a:ea typeface="Sora"/>
                <a:cs typeface="Sora"/>
                <a:sym typeface="Sora"/>
              </a:rPr>
              <a:t>p-value</a:t>
            </a:r>
            <a:r>
              <a:rPr lang="en-US" sz="1900" dirty="0">
                <a:solidFill>
                  <a:srgbClr val="103864"/>
                </a:solidFill>
                <a:latin typeface="Sora"/>
                <a:ea typeface="Sora"/>
                <a:cs typeface="Sora"/>
                <a:sym typeface="Sora"/>
              </a:rPr>
              <a:t> calculated using the </a:t>
            </a:r>
            <a:r>
              <a:rPr lang="en-US" sz="1900" b="1" dirty="0">
                <a:solidFill>
                  <a:srgbClr val="103864"/>
                </a:solidFill>
                <a:latin typeface="Sora"/>
                <a:ea typeface="Sora"/>
                <a:cs typeface="Sora"/>
                <a:sym typeface="Sora"/>
              </a:rPr>
              <a:t>Shapiro-Wilks test</a:t>
            </a:r>
            <a:r>
              <a:rPr lang="en-US" sz="1900" dirty="0">
                <a:solidFill>
                  <a:srgbClr val="103864"/>
                </a:solidFill>
                <a:latin typeface="Sora"/>
                <a:ea typeface="Sora"/>
                <a:cs typeface="Sora"/>
                <a:sym typeface="Sora"/>
              </a:rPr>
              <a:t> and the </a:t>
            </a:r>
            <a:r>
              <a:rPr lang="en-US" sz="1900" b="1" dirty="0">
                <a:solidFill>
                  <a:srgbClr val="103864"/>
                </a:solidFill>
                <a:latin typeface="Sora"/>
                <a:ea typeface="Sora"/>
                <a:cs typeface="Sora"/>
                <a:sym typeface="Sora"/>
              </a:rPr>
              <a:t>statistic</a:t>
            </a:r>
            <a:r>
              <a:rPr lang="en-US" sz="1900" dirty="0">
                <a:solidFill>
                  <a:srgbClr val="103864"/>
                </a:solidFill>
                <a:latin typeface="Sora"/>
                <a:ea typeface="Sora"/>
                <a:cs typeface="Sora"/>
                <a:sym typeface="Sora"/>
              </a:rPr>
              <a:t> calculated using </a:t>
            </a:r>
            <a:r>
              <a:rPr lang="en-US" sz="1900" b="1" dirty="0">
                <a:solidFill>
                  <a:srgbClr val="103864"/>
                </a:solidFill>
                <a:latin typeface="Sora"/>
                <a:ea typeface="Sora"/>
                <a:cs typeface="Sora"/>
                <a:sym typeface="Sora"/>
              </a:rPr>
              <a:t>Anderson-Darling test</a:t>
            </a:r>
            <a:r>
              <a:rPr lang="en-US" sz="1900" dirty="0">
                <a:solidFill>
                  <a:srgbClr val="103864"/>
                </a:solidFill>
                <a:latin typeface="Sora"/>
                <a:ea typeface="Sora"/>
                <a:cs typeface="Sora"/>
                <a:sym typeface="Sora"/>
              </a:rPr>
              <a:t> indicates a significant departure from normality. However, since the sample sizes of both sets of data are greater than 30 (</a:t>
            </a:r>
            <a:r>
              <a:rPr lang="en-US" sz="1900" b="1" dirty="0">
                <a:solidFill>
                  <a:srgbClr val="103864"/>
                </a:solidFill>
                <a:latin typeface="Sora"/>
                <a:ea typeface="Sora"/>
                <a:cs typeface="Sora"/>
                <a:sym typeface="Sora"/>
              </a:rPr>
              <a:t>n &gt; 30</a:t>
            </a:r>
            <a:r>
              <a:rPr lang="en-US" sz="1900" dirty="0">
                <a:solidFill>
                  <a:srgbClr val="103864"/>
                </a:solidFill>
                <a:latin typeface="Sora"/>
                <a:ea typeface="Sora"/>
                <a:cs typeface="Sora"/>
                <a:sym typeface="Sora"/>
              </a:rPr>
              <a:t>) testing whether the </a:t>
            </a:r>
            <a:r>
              <a:rPr lang="en-US" sz="1900" b="1" dirty="0">
                <a:solidFill>
                  <a:srgbClr val="103864"/>
                </a:solidFill>
                <a:latin typeface="Sora"/>
                <a:ea typeface="Sora"/>
                <a:cs typeface="Sora"/>
                <a:sym typeface="Sora"/>
              </a:rPr>
              <a:t>two populations</a:t>
            </a:r>
            <a:r>
              <a:rPr lang="en-US" sz="1900" dirty="0">
                <a:solidFill>
                  <a:srgbClr val="103864"/>
                </a:solidFill>
                <a:latin typeface="Sora"/>
                <a:ea typeface="Sora"/>
                <a:cs typeface="Sora"/>
                <a:sym typeface="Sora"/>
              </a:rPr>
              <a:t> have the same </a:t>
            </a:r>
            <a:r>
              <a:rPr lang="en-US" sz="1900" b="1" dirty="0">
                <a:solidFill>
                  <a:srgbClr val="103864"/>
                </a:solidFill>
                <a:latin typeface="Sora"/>
                <a:ea typeface="Sora"/>
                <a:cs typeface="Sora"/>
                <a:sym typeface="Sora"/>
              </a:rPr>
              <a:t>variances</a:t>
            </a:r>
            <a:r>
              <a:rPr lang="en-US" sz="1900" dirty="0">
                <a:solidFill>
                  <a:srgbClr val="103864"/>
                </a:solidFill>
                <a:latin typeface="Sora"/>
                <a:ea typeface="Sora"/>
                <a:cs typeface="Sora"/>
                <a:sym typeface="Sora"/>
              </a:rPr>
              <a:t> using </a:t>
            </a:r>
            <a:r>
              <a:rPr lang="en-US" sz="1900" b="1" dirty="0" err="1">
                <a:solidFill>
                  <a:srgbClr val="103864"/>
                </a:solidFill>
                <a:latin typeface="Sora"/>
                <a:ea typeface="Sora"/>
                <a:cs typeface="Sora"/>
                <a:sym typeface="Sora"/>
              </a:rPr>
              <a:t>Levene’s</a:t>
            </a:r>
            <a:r>
              <a:rPr lang="en-US" sz="1900" b="1" dirty="0">
                <a:solidFill>
                  <a:srgbClr val="103864"/>
                </a:solidFill>
                <a:latin typeface="Sora"/>
                <a:ea typeface="Sora"/>
                <a:cs typeface="Sora"/>
                <a:sym typeface="Sora"/>
              </a:rPr>
              <a:t> test</a:t>
            </a:r>
            <a:r>
              <a:rPr lang="en-US" sz="1900" dirty="0">
                <a:solidFill>
                  <a:srgbClr val="103864"/>
                </a:solidFill>
                <a:latin typeface="Sora"/>
                <a:ea typeface="Sora"/>
                <a:cs typeface="Sora"/>
                <a:sym typeface="Sora"/>
              </a:rPr>
              <a:t>. </a:t>
            </a:r>
          </a:p>
          <a:p>
            <a:pPr marL="101600" lvl="2" algn="just">
              <a:buClr>
                <a:srgbClr val="103864"/>
              </a:buClr>
              <a:buSzPts val="2000"/>
            </a:pPr>
            <a:endParaRPr lang="en-US" sz="1900" dirty="0">
              <a:solidFill>
                <a:srgbClr val="103864"/>
              </a:solidFill>
              <a:latin typeface="Sora"/>
              <a:ea typeface="Sora"/>
              <a:cs typeface="Sora"/>
              <a:sym typeface="Sora"/>
            </a:endParaRPr>
          </a:p>
          <a:p>
            <a:pPr marL="457200" lvl="2" indent="-355600" algn="just">
              <a:buClr>
                <a:srgbClr val="103864"/>
              </a:buClr>
              <a:buSzPts val="2000"/>
              <a:buFont typeface="Sora"/>
              <a:buChar char="•"/>
            </a:pPr>
            <a:r>
              <a:rPr lang="en-US" sz="1900" dirty="0">
                <a:solidFill>
                  <a:srgbClr val="103864"/>
                </a:solidFill>
                <a:latin typeface="Sora"/>
                <a:ea typeface="Sora"/>
                <a:cs typeface="Sora"/>
                <a:sym typeface="Sora"/>
              </a:rPr>
              <a:t>Since two populations don't have the same variances, the p-value calculate using Welch's two-sample.</a:t>
            </a:r>
          </a:p>
          <a:p>
            <a:pPr marL="101600" lvl="2" algn="just">
              <a:buClr>
                <a:srgbClr val="103864"/>
              </a:buClr>
              <a:buSzPts val="2000"/>
            </a:pPr>
            <a:endParaRPr lang="en-US" sz="1900" dirty="0">
              <a:solidFill>
                <a:srgbClr val="103864"/>
              </a:solidFill>
              <a:latin typeface="Sora"/>
              <a:ea typeface="Sora"/>
              <a:cs typeface="Sora"/>
              <a:sym typeface="Sora"/>
            </a:endParaRPr>
          </a:p>
          <a:p>
            <a:pPr marL="457200" lvl="0" indent="-355600" algn="just" rtl="0">
              <a:spcBef>
                <a:spcPts val="0"/>
              </a:spcBef>
              <a:spcAft>
                <a:spcPts val="0"/>
              </a:spcAft>
              <a:buClr>
                <a:srgbClr val="103864"/>
              </a:buClr>
              <a:buSzPts val="2000"/>
              <a:buFont typeface="Sora"/>
              <a:buChar char="•"/>
            </a:pPr>
            <a:r>
              <a:rPr lang="en-US" sz="1900" dirty="0">
                <a:solidFill>
                  <a:srgbClr val="103864"/>
                </a:solidFill>
                <a:latin typeface="Sora"/>
                <a:ea typeface="Sora"/>
                <a:cs typeface="Sora"/>
                <a:sym typeface="Sora"/>
              </a:rPr>
              <a:t>Results:</a:t>
            </a:r>
          </a:p>
          <a:p>
            <a:pPr marL="914400" lvl="1" indent="-355600" algn="just" rtl="0">
              <a:spcBef>
                <a:spcPts val="0"/>
              </a:spcBef>
              <a:spcAft>
                <a:spcPts val="0"/>
              </a:spcAft>
              <a:buClr>
                <a:srgbClr val="103864"/>
              </a:buClr>
              <a:buSzPts val="2000"/>
              <a:buFont typeface="Sora"/>
              <a:buChar char="○"/>
            </a:pPr>
            <a:r>
              <a:rPr lang="en-US" sz="1900" dirty="0">
                <a:solidFill>
                  <a:srgbClr val="103864"/>
                </a:solidFill>
                <a:latin typeface="Sora"/>
                <a:ea typeface="Sora"/>
                <a:cs typeface="Sora"/>
                <a:sym typeface="Sora"/>
              </a:rPr>
              <a:t>P-value is 0.00.</a:t>
            </a:r>
          </a:p>
          <a:p>
            <a:pPr marL="914400" lvl="1" indent="-355600" algn="just" rtl="0">
              <a:spcBef>
                <a:spcPts val="0"/>
              </a:spcBef>
              <a:spcAft>
                <a:spcPts val="0"/>
              </a:spcAft>
              <a:buClr>
                <a:srgbClr val="103864"/>
              </a:buClr>
              <a:buSzPts val="2000"/>
              <a:buFont typeface="Sora"/>
              <a:buChar char="○"/>
            </a:pPr>
            <a:r>
              <a:rPr lang="en-US" sz="1900" dirty="0">
                <a:solidFill>
                  <a:srgbClr val="103864"/>
                </a:solidFill>
                <a:latin typeface="Sora"/>
                <a:ea typeface="Sora"/>
                <a:cs typeface="Sora"/>
                <a:sym typeface="Sora"/>
              </a:rPr>
              <a:t>Since the p-value is less than the alpha value, reject the Null Hypothesis: claims by user with BMI above 25 are greater than claims by user with BMI below 25.</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Introduction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g1451da43991_0_36"/>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Male has the same BMI as female</a:t>
            </a:r>
            <a:endParaRPr dirty="0"/>
          </a:p>
        </p:txBody>
      </p:sp>
      <p:sp>
        <p:nvSpPr>
          <p:cNvPr id="2" name="Google Shape;360;g142ad2f6649_0_134">
            <a:extLst>
              <a:ext uri="{FF2B5EF4-FFF2-40B4-BE49-F238E27FC236}">
                <a16:creationId xmlns:a16="http://schemas.microsoft.com/office/drawing/2014/main" id="{A38A218E-4AA7-3464-0353-436D86DE22FA}"/>
              </a:ext>
            </a:extLst>
          </p:cNvPr>
          <p:cNvSpPr txBox="1"/>
          <p:nvPr/>
        </p:nvSpPr>
        <p:spPr>
          <a:xfrm>
            <a:off x="401515" y="1584375"/>
            <a:ext cx="11388900" cy="4401164"/>
          </a:xfrm>
          <a:prstGeom prst="rect">
            <a:avLst/>
          </a:prstGeom>
          <a:noFill/>
          <a:ln>
            <a:noFill/>
          </a:ln>
        </p:spPr>
        <p:txBody>
          <a:bodyPr spcFirstLastPara="1" wrap="square" lIns="91425" tIns="45700" rIns="91425" bIns="45700" anchor="t" anchorCtr="0">
            <a:spAutoFit/>
          </a:bodyPr>
          <a:lstStyle/>
          <a:p>
            <a:pPr marL="457200" lvl="2" indent="-355600" algn="just">
              <a:buClr>
                <a:srgbClr val="103864"/>
              </a:buClr>
              <a:buSzPts val="2000"/>
              <a:buFont typeface="Sora"/>
              <a:buChar char="•"/>
            </a:pPr>
            <a:r>
              <a:rPr lang="en-US" sz="2000" b="1" dirty="0">
                <a:solidFill>
                  <a:srgbClr val="103864"/>
                </a:solidFill>
                <a:latin typeface="Sora"/>
                <a:ea typeface="Sora"/>
                <a:cs typeface="Sora"/>
                <a:sym typeface="Sora"/>
              </a:rPr>
              <a:t>Skewness</a:t>
            </a:r>
            <a:r>
              <a:rPr lang="en-US" sz="2000" dirty="0">
                <a:solidFill>
                  <a:srgbClr val="103864"/>
                </a:solidFill>
                <a:latin typeface="Sora"/>
                <a:ea typeface="Sora"/>
                <a:cs typeface="Sora"/>
                <a:sym typeface="Sora"/>
              </a:rPr>
              <a:t> and </a:t>
            </a:r>
            <a:r>
              <a:rPr lang="en-US" sz="2000" b="1" dirty="0">
                <a:solidFill>
                  <a:srgbClr val="103864"/>
                </a:solidFill>
                <a:latin typeface="Sora"/>
                <a:ea typeface="Sora"/>
                <a:cs typeface="Sora"/>
                <a:sym typeface="Sora"/>
              </a:rPr>
              <a:t>kurtosis</a:t>
            </a:r>
            <a:r>
              <a:rPr lang="en-US" sz="2000" dirty="0">
                <a:solidFill>
                  <a:srgbClr val="103864"/>
                </a:solidFill>
                <a:latin typeface="Sora"/>
                <a:ea typeface="Sora"/>
                <a:cs typeface="Sora"/>
                <a:sym typeface="Sora"/>
              </a:rPr>
              <a:t> </a:t>
            </a:r>
            <a:r>
              <a:rPr lang="en-US" sz="2000" b="1" dirty="0">
                <a:solidFill>
                  <a:srgbClr val="103864"/>
                </a:solidFill>
                <a:latin typeface="Sora"/>
                <a:ea typeface="Sora"/>
                <a:cs typeface="Sora"/>
                <a:sym typeface="Sora"/>
              </a:rPr>
              <a:t>tests</a:t>
            </a:r>
            <a:r>
              <a:rPr lang="en-US" sz="2000" dirty="0">
                <a:solidFill>
                  <a:srgbClr val="103864"/>
                </a:solidFill>
                <a:latin typeface="Sora"/>
                <a:ea typeface="Sora"/>
                <a:cs typeface="Sora"/>
                <a:sym typeface="Sora"/>
              </a:rPr>
              <a:t> to check BMI above 25 and BMI below 25 distribution if it is a </a:t>
            </a:r>
            <a:r>
              <a:rPr lang="en-US" sz="2000" b="1" dirty="0">
                <a:solidFill>
                  <a:srgbClr val="103864"/>
                </a:solidFill>
                <a:latin typeface="Sora"/>
                <a:ea typeface="Sora"/>
                <a:cs typeface="Sora"/>
                <a:sym typeface="Sora"/>
              </a:rPr>
              <a:t>normal distribution</a:t>
            </a:r>
            <a:r>
              <a:rPr lang="en-US" sz="2000" dirty="0">
                <a:solidFill>
                  <a:srgbClr val="103864"/>
                </a:solidFill>
                <a:latin typeface="Sora"/>
                <a:ea typeface="Sora"/>
                <a:cs typeface="Sora"/>
                <a:sym typeface="Sora"/>
              </a:rPr>
              <a:t> or not. </a:t>
            </a:r>
          </a:p>
          <a:p>
            <a:pPr marL="101600" lvl="2" algn="just">
              <a:buClr>
                <a:srgbClr val="103864"/>
              </a:buClr>
              <a:buSzPts val="2000"/>
            </a:pPr>
            <a:endParaRPr lang="en-US" sz="2000" dirty="0">
              <a:solidFill>
                <a:srgbClr val="103864"/>
              </a:solidFill>
              <a:latin typeface="Sora"/>
              <a:ea typeface="Sora"/>
              <a:cs typeface="Sora"/>
              <a:sym typeface="Sora"/>
            </a:endParaRPr>
          </a:p>
          <a:p>
            <a:pPr marL="457200" lvl="2" indent="-355600" algn="just">
              <a:buClr>
                <a:srgbClr val="103864"/>
              </a:buClr>
              <a:buSzPts val="2000"/>
              <a:buFont typeface="Sora"/>
              <a:buChar char="•"/>
            </a:pPr>
            <a:r>
              <a:rPr lang="en-US" sz="2000" dirty="0">
                <a:solidFill>
                  <a:srgbClr val="103864"/>
                </a:solidFill>
                <a:latin typeface="Sora"/>
                <a:ea typeface="Sora"/>
                <a:cs typeface="Sora"/>
                <a:sym typeface="Sora"/>
              </a:rPr>
              <a:t>The </a:t>
            </a:r>
            <a:r>
              <a:rPr lang="en-US" sz="2000" b="1" dirty="0">
                <a:solidFill>
                  <a:srgbClr val="103864"/>
                </a:solidFill>
                <a:latin typeface="Sora"/>
                <a:ea typeface="Sora"/>
                <a:cs typeface="Sora"/>
                <a:sym typeface="Sora"/>
              </a:rPr>
              <a:t>p-value</a:t>
            </a:r>
            <a:r>
              <a:rPr lang="en-US" sz="2000" dirty="0">
                <a:solidFill>
                  <a:srgbClr val="103864"/>
                </a:solidFill>
                <a:latin typeface="Sora"/>
                <a:ea typeface="Sora"/>
                <a:cs typeface="Sora"/>
                <a:sym typeface="Sora"/>
              </a:rPr>
              <a:t> calculated using the </a:t>
            </a:r>
            <a:r>
              <a:rPr lang="en-US" sz="2000" b="1" dirty="0">
                <a:solidFill>
                  <a:srgbClr val="103864"/>
                </a:solidFill>
                <a:latin typeface="Sora"/>
                <a:ea typeface="Sora"/>
                <a:cs typeface="Sora"/>
                <a:sym typeface="Sora"/>
              </a:rPr>
              <a:t>Shapiro-Wilks test</a:t>
            </a:r>
            <a:r>
              <a:rPr lang="en-US" sz="2000" dirty="0">
                <a:solidFill>
                  <a:srgbClr val="103864"/>
                </a:solidFill>
                <a:latin typeface="Sora"/>
                <a:ea typeface="Sora"/>
                <a:cs typeface="Sora"/>
                <a:sym typeface="Sora"/>
              </a:rPr>
              <a:t> and the </a:t>
            </a:r>
            <a:r>
              <a:rPr lang="en-US" sz="2000" b="1" dirty="0">
                <a:solidFill>
                  <a:srgbClr val="103864"/>
                </a:solidFill>
                <a:latin typeface="Sora"/>
                <a:ea typeface="Sora"/>
                <a:cs typeface="Sora"/>
                <a:sym typeface="Sora"/>
              </a:rPr>
              <a:t>statistic</a:t>
            </a:r>
            <a:r>
              <a:rPr lang="en-US" sz="2000" dirty="0">
                <a:solidFill>
                  <a:srgbClr val="103864"/>
                </a:solidFill>
                <a:latin typeface="Sora"/>
                <a:ea typeface="Sora"/>
                <a:cs typeface="Sora"/>
                <a:sym typeface="Sora"/>
              </a:rPr>
              <a:t> calculated using </a:t>
            </a:r>
            <a:r>
              <a:rPr lang="en-US" sz="2000" b="1" dirty="0">
                <a:solidFill>
                  <a:srgbClr val="103864"/>
                </a:solidFill>
                <a:latin typeface="Sora"/>
                <a:ea typeface="Sora"/>
                <a:cs typeface="Sora"/>
                <a:sym typeface="Sora"/>
              </a:rPr>
              <a:t>Anderson-Darling test</a:t>
            </a:r>
            <a:r>
              <a:rPr lang="en-US" sz="2000" dirty="0">
                <a:solidFill>
                  <a:srgbClr val="103864"/>
                </a:solidFill>
                <a:latin typeface="Sora"/>
                <a:ea typeface="Sora"/>
                <a:cs typeface="Sora"/>
                <a:sym typeface="Sora"/>
              </a:rPr>
              <a:t> indicates the distribution are approximately </a:t>
            </a:r>
            <a:r>
              <a:rPr lang="en-US" sz="2000" b="1" dirty="0">
                <a:solidFill>
                  <a:srgbClr val="103864"/>
                </a:solidFill>
                <a:latin typeface="Sora"/>
                <a:ea typeface="Sora"/>
                <a:cs typeface="Sora"/>
                <a:sym typeface="Sora"/>
              </a:rPr>
              <a:t>normal</a:t>
            </a:r>
            <a:r>
              <a:rPr lang="en-US" sz="2000" dirty="0">
                <a:solidFill>
                  <a:srgbClr val="103864"/>
                </a:solidFill>
                <a:latin typeface="Sora"/>
                <a:ea typeface="Sora"/>
                <a:cs typeface="Sora"/>
                <a:sym typeface="Sora"/>
              </a:rPr>
              <a:t>.</a:t>
            </a:r>
          </a:p>
          <a:p>
            <a:pPr marL="101600" lvl="2" algn="just">
              <a:buClr>
                <a:srgbClr val="103864"/>
              </a:buClr>
              <a:buSzPts val="2000"/>
            </a:pPr>
            <a:endParaRPr lang="en-US" sz="2000" dirty="0">
              <a:solidFill>
                <a:srgbClr val="103864"/>
              </a:solidFill>
              <a:latin typeface="Sora"/>
              <a:ea typeface="Sora"/>
              <a:cs typeface="Sora"/>
              <a:sym typeface="Sora"/>
            </a:endParaRPr>
          </a:p>
          <a:p>
            <a:pPr marL="457200" lvl="2" indent="-355600" algn="just">
              <a:buClr>
                <a:srgbClr val="103864"/>
              </a:buClr>
              <a:buSzPts val="2000"/>
              <a:buFont typeface="Sora"/>
              <a:buChar char="•"/>
            </a:pPr>
            <a:r>
              <a:rPr lang="en-US" sz="2000" dirty="0">
                <a:solidFill>
                  <a:srgbClr val="103864"/>
                </a:solidFill>
                <a:latin typeface="Sora"/>
                <a:ea typeface="Sora"/>
                <a:cs typeface="Sora"/>
                <a:sym typeface="Sora"/>
              </a:rPr>
              <a:t>Testing </a:t>
            </a:r>
            <a:r>
              <a:rPr lang="en-US" sz="2000" b="1" dirty="0">
                <a:solidFill>
                  <a:srgbClr val="103864"/>
                </a:solidFill>
                <a:latin typeface="Sora"/>
                <a:ea typeface="Sora"/>
                <a:cs typeface="Sora"/>
                <a:sym typeface="Sora"/>
              </a:rPr>
              <a:t>variances</a:t>
            </a:r>
            <a:r>
              <a:rPr lang="en-US" sz="2000" dirty="0">
                <a:solidFill>
                  <a:srgbClr val="103864"/>
                </a:solidFill>
                <a:latin typeface="Sora"/>
                <a:ea typeface="Sora"/>
                <a:cs typeface="Sora"/>
                <a:sym typeface="Sora"/>
              </a:rPr>
              <a:t> using </a:t>
            </a:r>
            <a:r>
              <a:rPr lang="en-US" sz="2000" b="1" dirty="0">
                <a:solidFill>
                  <a:srgbClr val="103864"/>
                </a:solidFill>
                <a:latin typeface="Sora"/>
                <a:ea typeface="Sora"/>
                <a:cs typeface="Sora"/>
                <a:sym typeface="Sora"/>
              </a:rPr>
              <a:t>Bartlett’s test</a:t>
            </a:r>
            <a:r>
              <a:rPr lang="en-US" sz="2000" dirty="0">
                <a:solidFill>
                  <a:srgbClr val="103864"/>
                </a:solidFill>
                <a:latin typeface="Sora"/>
                <a:ea typeface="Sora"/>
                <a:cs typeface="Sora"/>
                <a:sym typeface="Sora"/>
              </a:rPr>
              <a:t>.</a:t>
            </a:r>
          </a:p>
          <a:p>
            <a:pPr marL="101600" lvl="2" algn="just">
              <a:buClr>
                <a:srgbClr val="103864"/>
              </a:buClr>
              <a:buSzPts val="2000"/>
            </a:pPr>
            <a:endParaRPr lang="en-US" sz="2000" dirty="0">
              <a:solidFill>
                <a:srgbClr val="103864"/>
              </a:solidFill>
              <a:latin typeface="Sora"/>
              <a:ea typeface="Sora"/>
              <a:cs typeface="Sora"/>
              <a:sym typeface="Sora"/>
            </a:endParaRPr>
          </a:p>
          <a:p>
            <a:pPr marL="457200" lvl="2" indent="-355600" algn="just">
              <a:buClr>
                <a:srgbClr val="103864"/>
              </a:buClr>
              <a:buSzPts val="2000"/>
              <a:buFont typeface="Sora"/>
              <a:buChar char="•"/>
            </a:pPr>
            <a:r>
              <a:rPr lang="en-US" sz="2000" b="1" dirty="0">
                <a:solidFill>
                  <a:srgbClr val="103864"/>
                </a:solidFill>
                <a:latin typeface="Sora"/>
                <a:ea typeface="Sora"/>
                <a:cs typeface="Sora"/>
                <a:sym typeface="Sora"/>
              </a:rPr>
              <a:t>Hypothesis</a:t>
            </a:r>
            <a:r>
              <a:rPr lang="en-US" sz="2000" dirty="0">
                <a:solidFill>
                  <a:srgbClr val="103864"/>
                </a:solidFill>
                <a:latin typeface="Sora"/>
                <a:ea typeface="Sora"/>
                <a:cs typeface="Sora"/>
                <a:sym typeface="Sora"/>
              </a:rPr>
              <a:t> test using </a:t>
            </a:r>
            <a:r>
              <a:rPr lang="en-US" sz="2000" b="1" dirty="0">
                <a:solidFill>
                  <a:srgbClr val="103864"/>
                </a:solidFill>
                <a:latin typeface="Sora"/>
                <a:ea typeface="Sora"/>
                <a:cs typeface="Sora"/>
                <a:sym typeface="Sora"/>
              </a:rPr>
              <a:t>Student's Two-Sample t-test</a:t>
            </a:r>
            <a:r>
              <a:rPr lang="en-US" sz="2000" dirty="0">
                <a:solidFill>
                  <a:srgbClr val="103864"/>
                </a:solidFill>
                <a:latin typeface="Sora"/>
                <a:ea typeface="Sora"/>
                <a:cs typeface="Sora"/>
                <a:sym typeface="Sora"/>
              </a:rPr>
              <a:t>.</a:t>
            </a:r>
          </a:p>
          <a:p>
            <a:pPr marL="101600" lvl="2" algn="just">
              <a:buClr>
                <a:srgbClr val="103864"/>
              </a:buClr>
              <a:buSzPts val="2000"/>
            </a:pPr>
            <a:endParaRPr lang="en-US" sz="2000" dirty="0">
              <a:solidFill>
                <a:srgbClr val="103864"/>
              </a:solidFill>
              <a:latin typeface="Sora"/>
              <a:ea typeface="Sora"/>
              <a:cs typeface="Sora"/>
              <a:sym typeface="Sora"/>
            </a:endParaRPr>
          </a:p>
          <a:p>
            <a:pPr marL="457200" lvl="0" indent="-355600" algn="just"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Results:</a:t>
            </a:r>
          </a:p>
          <a:p>
            <a:pPr marL="914400" lvl="1" indent="-355600" algn="just"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P-value is 0.00004078.</a:t>
            </a:r>
          </a:p>
          <a:p>
            <a:pPr marL="914400" lvl="1" indent="-355600" algn="just"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Since the p-value is less than the alpha value, fail to reject the Null Hypothesis: male has the same BMI as female.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g142ad2f6649_0_144"/>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dirty="0"/>
              <a:t>Conclusion</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g142ad2f6649_0_13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Conclusion</a:t>
            </a:r>
            <a:endParaRPr/>
          </a:p>
        </p:txBody>
      </p:sp>
      <p:sp>
        <p:nvSpPr>
          <p:cNvPr id="378" name="Google Shape;378;g142ad2f6649_0_139"/>
          <p:cNvSpPr txBox="1"/>
          <p:nvPr/>
        </p:nvSpPr>
        <p:spPr>
          <a:xfrm>
            <a:off x="401515" y="1584375"/>
            <a:ext cx="11388900" cy="1938952"/>
          </a:xfrm>
          <a:prstGeom prst="rect">
            <a:avLst/>
          </a:prstGeom>
          <a:noFill/>
          <a:ln>
            <a:noFill/>
          </a:ln>
        </p:spPr>
        <p:txBody>
          <a:bodyPr spcFirstLastPara="1" wrap="square" lIns="91425" tIns="45700" rIns="91425" bIns="45700" anchor="t" anchorCtr="0">
            <a:spAutoFit/>
          </a:bodyPr>
          <a:lstStyle/>
          <a:p>
            <a:pPr marL="452438" lvl="0" indent="-363538" algn="just" rtl="0">
              <a:spcBef>
                <a:spcPts val="0"/>
              </a:spcBef>
              <a:spcAft>
                <a:spcPts val="0"/>
              </a:spcAft>
              <a:buFont typeface="Wingdings" panose="05000000000000000000" pitchFamily="2" charset="2"/>
              <a:buChar char="§"/>
            </a:pPr>
            <a:r>
              <a:rPr lang="en-US" sz="2000" dirty="0">
                <a:solidFill>
                  <a:srgbClr val="103864"/>
                </a:solidFill>
                <a:latin typeface="Sora"/>
                <a:ea typeface="Sora"/>
                <a:cs typeface="Sora"/>
                <a:sym typeface="Sora"/>
              </a:rPr>
              <a:t>The user of this insurance may vary from below 20 years old to above 60 years old. The average BMI is 30, which is high because BMI is ideally 18.5 to 24.9. </a:t>
            </a:r>
          </a:p>
          <a:p>
            <a:pPr marL="88900" lvl="0" algn="just" rtl="0">
              <a:spcBef>
                <a:spcPts val="0"/>
              </a:spcBef>
              <a:spcAft>
                <a:spcPts val="0"/>
              </a:spcAft>
            </a:pPr>
            <a:endParaRPr lang="en-US" sz="2000" dirty="0">
              <a:solidFill>
                <a:srgbClr val="103864"/>
              </a:solidFill>
              <a:latin typeface="Sora"/>
              <a:ea typeface="Sora"/>
              <a:cs typeface="Sora"/>
              <a:sym typeface="Sora"/>
            </a:endParaRPr>
          </a:p>
          <a:p>
            <a:pPr marL="452438" indent="-363538" algn="just">
              <a:buFont typeface="Wingdings" panose="05000000000000000000" pitchFamily="2" charset="2"/>
              <a:buChar char="§"/>
            </a:pPr>
            <a:r>
              <a:rPr lang="en-US" sz="2000" dirty="0">
                <a:solidFill>
                  <a:srgbClr val="103864"/>
                </a:solidFill>
                <a:latin typeface="Sora"/>
                <a:ea typeface="Sora"/>
                <a:cs typeface="Sora"/>
                <a:sym typeface="Sora"/>
              </a:rPr>
              <a:t>If we group charges by gender, the male has more charges in the insurance bill than the female. But the highest probability for high charges is given by smokers with high BMI.</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g1451da43991_0_41"/>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Notes</a:t>
            </a:r>
            <a:endParaRPr/>
          </a:p>
        </p:txBody>
      </p:sp>
      <p:sp>
        <p:nvSpPr>
          <p:cNvPr id="384" name="Google Shape;384;g1451da43991_0_41"/>
          <p:cNvSpPr txBox="1"/>
          <p:nvPr/>
        </p:nvSpPr>
        <p:spPr>
          <a:xfrm>
            <a:off x="401515" y="1584375"/>
            <a:ext cx="11388900" cy="1015622"/>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Need to learn more about probability and hypothesis testing with examples using python</a:t>
            </a: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Check for the analysis and visualization before upload project to </a:t>
            </a:r>
            <a:r>
              <a:rPr lang="en-US" sz="2000" dirty="0" err="1">
                <a:solidFill>
                  <a:srgbClr val="103864"/>
                </a:solidFill>
                <a:latin typeface="Sora"/>
                <a:ea typeface="Sora"/>
                <a:cs typeface="Sora"/>
                <a:sym typeface="Sora"/>
              </a:rPr>
              <a:t>github</a:t>
            </a:r>
            <a:r>
              <a:rPr lang="en-US" sz="2000" dirty="0">
                <a:solidFill>
                  <a:srgbClr val="103864"/>
                </a:solidFill>
                <a:latin typeface="Sora"/>
                <a:ea typeface="Sora"/>
                <a:cs typeface="Sora"/>
                <a:sym typeface="Sora"/>
              </a:rPr>
              <a:t> or other </a:t>
            </a:r>
            <a:r>
              <a:rPr lang="en-US" sz="2000" dirty="0" err="1">
                <a:solidFill>
                  <a:srgbClr val="103864"/>
                </a:solidFill>
                <a:latin typeface="Sora"/>
                <a:ea typeface="Sora"/>
                <a:cs typeface="Sora"/>
                <a:sym typeface="Sora"/>
              </a:rPr>
              <a:t>url</a:t>
            </a:r>
            <a:r>
              <a:rPr lang="en-US" sz="2000" dirty="0">
                <a:solidFill>
                  <a:srgbClr val="103864"/>
                </a:solidFill>
                <a:latin typeface="Sora"/>
                <a:ea typeface="Sora"/>
                <a:cs typeface="Sora"/>
                <a:sym typeface="Sora"/>
              </a:rPr>
              <a:t>.</a:t>
            </a:r>
            <a:endParaRPr sz="2000" dirty="0">
              <a:solidFill>
                <a:srgbClr val="103864"/>
              </a:solidFill>
              <a:latin typeface="Sora"/>
              <a:ea typeface="Sora"/>
              <a:cs typeface="Sora"/>
              <a:sym typeface="Sor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2"/>
          <p:cNvSpPr txBox="1">
            <a:spLocks noGrp="1"/>
          </p:cNvSpPr>
          <p:nvPr>
            <p:ph type="title"/>
          </p:nvPr>
        </p:nvSpPr>
        <p:spPr>
          <a:xfrm>
            <a:off x="388943" y="365125"/>
            <a:ext cx="1150998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Reference</a:t>
            </a:r>
            <a:endParaRPr/>
          </a:p>
        </p:txBody>
      </p:sp>
      <p:sp>
        <p:nvSpPr>
          <p:cNvPr id="390" name="Google Shape;390;p2"/>
          <p:cNvSpPr txBox="1"/>
          <p:nvPr/>
        </p:nvSpPr>
        <p:spPr>
          <a:xfrm>
            <a:off x="401515" y="1584375"/>
            <a:ext cx="11388900" cy="1169511"/>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103864"/>
              </a:buClr>
              <a:buSzPts val="2000"/>
              <a:buFont typeface="Arial"/>
              <a:buChar char="•"/>
            </a:pPr>
            <a:r>
              <a:rPr lang="en-US" sz="1400" b="0" i="0" u="none" strike="noStrike" cap="none" dirty="0">
                <a:solidFill>
                  <a:srgbClr val="000000"/>
                </a:solidFill>
                <a:latin typeface="Sora"/>
                <a:ea typeface="Sora"/>
                <a:cs typeface="Sora"/>
                <a:sym typeface="Sora"/>
              </a:rPr>
              <a:t>https://www.kaggle.com/code/jordanrich/hypothesis-testing-of-health-insurance-data/notebook#Hypothesis-Testing</a:t>
            </a:r>
          </a:p>
          <a:p>
            <a:pPr marL="285750" marR="0" lvl="0" indent="-285750" algn="l" rtl="0">
              <a:lnSpc>
                <a:spcPct val="100000"/>
              </a:lnSpc>
              <a:spcBef>
                <a:spcPts val="0"/>
              </a:spcBef>
              <a:spcAft>
                <a:spcPts val="0"/>
              </a:spcAft>
              <a:buClr>
                <a:srgbClr val="103864"/>
              </a:buClr>
              <a:buSzPts val="2000"/>
              <a:buFont typeface="Arial"/>
              <a:buChar char="•"/>
            </a:pPr>
            <a:r>
              <a:rPr lang="en-US" sz="1400" b="0" i="0" u="none" strike="noStrike" cap="none" dirty="0">
                <a:solidFill>
                  <a:srgbClr val="000000"/>
                </a:solidFill>
                <a:latin typeface="Sora"/>
                <a:ea typeface="Sora"/>
                <a:cs typeface="Sora"/>
                <a:sym typeface="Sora"/>
              </a:rPr>
              <a:t>https://accounting.binus.ac.id/2021/08/12/memahami-nilai-kurtosis-keruncingan-dalam-statistik-deskriptif/#:~:text=Nilai%20excess%20kurtosis%20menunjukkan%20data,0.142%20dan%20KP5%20adalah%201.099</a:t>
            </a:r>
          </a:p>
          <a:p>
            <a:pPr marL="285750" marR="0" lvl="0" indent="-285750" algn="l" rtl="0">
              <a:lnSpc>
                <a:spcPct val="100000"/>
              </a:lnSpc>
              <a:spcBef>
                <a:spcPts val="0"/>
              </a:spcBef>
              <a:spcAft>
                <a:spcPts val="0"/>
              </a:spcAft>
              <a:buClr>
                <a:srgbClr val="103864"/>
              </a:buClr>
              <a:buSzPts val="2000"/>
              <a:buFont typeface="Arial"/>
              <a:buChar char="•"/>
            </a:pPr>
            <a:r>
              <a:rPr lang="en-US" sz="1400" b="0" i="0" u="none" strike="noStrike" cap="none" dirty="0">
                <a:solidFill>
                  <a:srgbClr val="000000"/>
                </a:solidFill>
                <a:latin typeface="Sora"/>
                <a:ea typeface="Sora"/>
                <a:cs typeface="Sora"/>
                <a:sym typeface="Sora"/>
              </a:rPr>
              <a:t>https://statistics.laerd.com/statistical-guides/measures-central-tendency-mean-mode-median.php</a:t>
            </a:r>
          </a:p>
          <a:p>
            <a:pPr marL="285750" marR="0" lvl="0" indent="-285750" algn="l" rtl="0">
              <a:lnSpc>
                <a:spcPct val="100000"/>
              </a:lnSpc>
              <a:spcBef>
                <a:spcPts val="0"/>
              </a:spcBef>
              <a:spcAft>
                <a:spcPts val="0"/>
              </a:spcAft>
              <a:buClr>
                <a:srgbClr val="103864"/>
              </a:buClr>
              <a:buSzPts val="2000"/>
              <a:buFont typeface="Arial"/>
              <a:buChar char="•"/>
            </a:pPr>
            <a:r>
              <a:rPr lang="en-US" sz="1400" b="0" i="0" u="none" strike="noStrike" cap="none" dirty="0">
                <a:solidFill>
                  <a:srgbClr val="000000"/>
                </a:solidFill>
                <a:latin typeface="Sora"/>
                <a:ea typeface="Sora"/>
                <a:cs typeface="Sora"/>
                <a:sym typeface="Sora"/>
              </a:rPr>
              <a:t>https://colab.research.google.com/drive/1zwSooWJc1sNvvQU2CBwjz4q0-ihtJ0We?hl=id#scrollTo=hUhAZAcvFxnv</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Introduction</a:t>
            </a:r>
            <a:endParaRPr/>
          </a:p>
        </p:txBody>
      </p:sp>
      <p:sp>
        <p:nvSpPr>
          <p:cNvPr id="210" name="Google Shape;210;p3"/>
          <p:cNvSpPr txBox="1"/>
          <p:nvPr/>
        </p:nvSpPr>
        <p:spPr>
          <a:xfrm>
            <a:off x="401515" y="1584375"/>
            <a:ext cx="11388900" cy="101562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Analyze relations between variables (e.g. age, sex) and health bill received by each user.</a:t>
            </a: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Implementation of studies on probability and hypothesis testing using actual data.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142ad2f6649_0_74"/>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Dataset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42ad2f6649_0_7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Dataset</a:t>
            </a:r>
            <a:endParaRPr dirty="0"/>
          </a:p>
        </p:txBody>
      </p:sp>
      <p:sp>
        <p:nvSpPr>
          <p:cNvPr id="222" name="Google Shape;222;g142ad2f6649_0_79"/>
          <p:cNvSpPr txBox="1"/>
          <p:nvPr/>
        </p:nvSpPr>
        <p:spPr>
          <a:xfrm>
            <a:off x="401515" y="1584375"/>
            <a:ext cx="11388900" cy="70784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This project used personal health bill data from the United States which has seven variables with variable costs showing the charge of health bills. </a:t>
            </a:r>
            <a:endParaRPr sz="2000" dirty="0">
              <a:solidFill>
                <a:srgbClr val="103864"/>
              </a:solidFill>
              <a:latin typeface="Sora"/>
              <a:ea typeface="Sora"/>
              <a:cs typeface="Sora"/>
              <a:sym typeface="Sora"/>
            </a:endParaRPr>
          </a:p>
        </p:txBody>
      </p:sp>
      <p:graphicFrame>
        <p:nvGraphicFramePr>
          <p:cNvPr id="2" name="Table 2">
            <a:extLst>
              <a:ext uri="{FF2B5EF4-FFF2-40B4-BE49-F238E27FC236}">
                <a16:creationId xmlns:a16="http://schemas.microsoft.com/office/drawing/2014/main" id="{519F01EB-6AEB-44BA-2046-0427EB053E23}"/>
              </a:ext>
            </a:extLst>
          </p:cNvPr>
          <p:cNvGraphicFramePr>
            <a:graphicFrameLocks noGrp="1"/>
          </p:cNvGraphicFramePr>
          <p:nvPr>
            <p:extLst>
              <p:ext uri="{D42A27DB-BD31-4B8C-83A1-F6EECF244321}">
                <p14:modId xmlns:p14="http://schemas.microsoft.com/office/powerpoint/2010/main" val="2842126618"/>
              </p:ext>
            </p:extLst>
          </p:nvPr>
        </p:nvGraphicFramePr>
        <p:xfrm>
          <a:off x="654962" y="2418551"/>
          <a:ext cx="10869462" cy="3114040"/>
        </p:xfrm>
        <a:graphic>
          <a:graphicData uri="http://schemas.openxmlformats.org/drawingml/2006/table">
            <a:tbl>
              <a:tblPr firstRow="1" bandRow="1">
                <a:tableStyleId>{5940675A-B579-460E-94D1-54222C63F5DA}</a:tableStyleId>
              </a:tblPr>
              <a:tblGrid>
                <a:gridCol w="2196393">
                  <a:extLst>
                    <a:ext uri="{9D8B030D-6E8A-4147-A177-3AD203B41FA5}">
                      <a16:colId xmlns:a16="http://schemas.microsoft.com/office/drawing/2014/main" val="1726377980"/>
                    </a:ext>
                  </a:extLst>
                </a:gridCol>
                <a:gridCol w="8673069">
                  <a:extLst>
                    <a:ext uri="{9D8B030D-6E8A-4147-A177-3AD203B41FA5}">
                      <a16:colId xmlns:a16="http://schemas.microsoft.com/office/drawing/2014/main" val="197726165"/>
                    </a:ext>
                  </a:extLst>
                </a:gridCol>
              </a:tblGrid>
              <a:tr h="370840">
                <a:tc>
                  <a:txBody>
                    <a:bodyPr/>
                    <a:lstStyle/>
                    <a:p>
                      <a:pPr algn="ctr"/>
                      <a:r>
                        <a:rPr lang="en-US" b="1" dirty="0">
                          <a:solidFill>
                            <a:schemeClr val="accent1">
                              <a:lumMod val="50000"/>
                            </a:schemeClr>
                          </a:solidFill>
                        </a:rPr>
                        <a:t>Variables</a:t>
                      </a:r>
                    </a:p>
                  </a:txBody>
                  <a:tcPr>
                    <a:solidFill>
                      <a:srgbClr val="F3C145"/>
                    </a:solidFill>
                  </a:tcPr>
                </a:tc>
                <a:tc>
                  <a:txBody>
                    <a:bodyPr/>
                    <a:lstStyle/>
                    <a:p>
                      <a:pPr algn="ctr"/>
                      <a:r>
                        <a:rPr lang="en-US" b="1" dirty="0">
                          <a:solidFill>
                            <a:schemeClr val="accent1">
                              <a:lumMod val="50000"/>
                            </a:schemeClr>
                          </a:solidFill>
                        </a:rPr>
                        <a:t>Description</a:t>
                      </a:r>
                    </a:p>
                  </a:txBody>
                  <a:tcPr>
                    <a:solidFill>
                      <a:srgbClr val="F3C145"/>
                    </a:solidFill>
                  </a:tcPr>
                </a:tc>
                <a:extLst>
                  <a:ext uri="{0D108BD9-81ED-4DB2-BD59-A6C34878D82A}">
                    <a16:rowId xmlns:a16="http://schemas.microsoft.com/office/drawing/2014/main" val="3079484897"/>
                  </a:ext>
                </a:extLst>
              </a:tr>
              <a:tr h="370840">
                <a:tc>
                  <a:txBody>
                    <a:bodyPr/>
                    <a:lstStyle/>
                    <a:p>
                      <a:pPr algn="ctr"/>
                      <a:r>
                        <a:rPr lang="en-US" sz="1400" dirty="0">
                          <a:solidFill>
                            <a:srgbClr val="103864"/>
                          </a:solidFill>
                          <a:sym typeface="Sora"/>
                        </a:rPr>
                        <a:t>age</a:t>
                      </a:r>
                      <a:endParaRPr lang="en-US" dirty="0"/>
                    </a:p>
                  </a:txBody>
                  <a:tcPr/>
                </a:tc>
                <a:tc>
                  <a:txBody>
                    <a:bodyPr/>
                    <a:lstStyle/>
                    <a:p>
                      <a:pPr algn="just"/>
                      <a:r>
                        <a:rPr lang="en-US" sz="1400" dirty="0">
                          <a:solidFill>
                            <a:srgbClr val="103864"/>
                          </a:solidFill>
                          <a:sym typeface="Sora"/>
                        </a:rPr>
                        <a:t>Age of primary beneficiary</a:t>
                      </a:r>
                      <a:endParaRPr lang="en-US" dirty="0"/>
                    </a:p>
                  </a:txBody>
                  <a:tcPr/>
                </a:tc>
                <a:extLst>
                  <a:ext uri="{0D108BD9-81ED-4DB2-BD59-A6C34878D82A}">
                    <a16:rowId xmlns:a16="http://schemas.microsoft.com/office/drawing/2014/main" val="2057026523"/>
                  </a:ext>
                </a:extLst>
              </a:tr>
              <a:tr h="370840">
                <a:tc>
                  <a:txBody>
                    <a:bodyPr/>
                    <a:lstStyle/>
                    <a:p>
                      <a:pPr algn="ctr"/>
                      <a:r>
                        <a:rPr lang="en-US" sz="1400" dirty="0">
                          <a:solidFill>
                            <a:srgbClr val="103864"/>
                          </a:solidFill>
                          <a:sym typeface="Sora"/>
                        </a:rPr>
                        <a:t>sex</a:t>
                      </a:r>
                      <a:endParaRPr lang="en-US" dirty="0"/>
                    </a:p>
                  </a:txBody>
                  <a:tcPr/>
                </a:tc>
                <a:tc>
                  <a:txBody>
                    <a:bodyPr/>
                    <a:lstStyle/>
                    <a:p>
                      <a:pPr algn="just"/>
                      <a:r>
                        <a:rPr lang="en-US" sz="1400" dirty="0">
                          <a:solidFill>
                            <a:srgbClr val="103864"/>
                          </a:solidFill>
                          <a:sym typeface="Sora"/>
                        </a:rPr>
                        <a:t>Insurance contractor gender, female, male</a:t>
                      </a:r>
                      <a:endParaRPr lang="en-US" dirty="0"/>
                    </a:p>
                  </a:txBody>
                  <a:tcPr/>
                </a:tc>
                <a:extLst>
                  <a:ext uri="{0D108BD9-81ED-4DB2-BD59-A6C34878D82A}">
                    <a16:rowId xmlns:a16="http://schemas.microsoft.com/office/drawing/2014/main" val="711642872"/>
                  </a:ext>
                </a:extLst>
              </a:tr>
              <a:tr h="370840">
                <a:tc>
                  <a:txBody>
                    <a:bodyPr/>
                    <a:lstStyle/>
                    <a:p>
                      <a:pPr algn="ctr"/>
                      <a:r>
                        <a:rPr lang="en-US" sz="1400" dirty="0">
                          <a:solidFill>
                            <a:srgbClr val="103864"/>
                          </a:solidFill>
                          <a:sym typeface="Sora"/>
                        </a:rPr>
                        <a:t>BMI</a:t>
                      </a:r>
                      <a:endParaRPr lang="en-US" dirty="0"/>
                    </a:p>
                  </a:txBody>
                  <a:tcPr/>
                </a:tc>
                <a:tc>
                  <a:txBody>
                    <a:bodyPr/>
                    <a:lstStyle/>
                    <a:p>
                      <a:pPr algn="just"/>
                      <a:r>
                        <a:rPr lang="en-US" sz="1400" dirty="0">
                          <a:solidFill>
                            <a:srgbClr val="103864"/>
                          </a:solidFill>
                          <a:sym typeface="Sora"/>
                        </a:rPr>
                        <a:t>Body mass index, providing an understanding of body, weights that are relatively high or low relative to height, objective index of body weight (kg/m2) using the ratio of height to weight, ideally 18.5 to 24.9</a:t>
                      </a:r>
                      <a:endParaRPr lang="en-US" dirty="0"/>
                    </a:p>
                  </a:txBody>
                  <a:tcPr/>
                </a:tc>
                <a:extLst>
                  <a:ext uri="{0D108BD9-81ED-4DB2-BD59-A6C34878D82A}">
                    <a16:rowId xmlns:a16="http://schemas.microsoft.com/office/drawing/2014/main" val="743620980"/>
                  </a:ext>
                </a:extLst>
              </a:tr>
              <a:tr h="370840">
                <a:tc>
                  <a:txBody>
                    <a:bodyPr/>
                    <a:lstStyle/>
                    <a:p>
                      <a:pPr algn="ctr"/>
                      <a:r>
                        <a:rPr lang="en-US" sz="1400" dirty="0">
                          <a:solidFill>
                            <a:srgbClr val="103864"/>
                          </a:solidFill>
                          <a:sym typeface="Sora"/>
                        </a:rPr>
                        <a:t>children</a:t>
                      </a:r>
                      <a:endParaRPr lang="en-US" dirty="0"/>
                    </a:p>
                  </a:txBody>
                  <a:tcPr/>
                </a:tc>
                <a:tc>
                  <a:txBody>
                    <a:bodyPr/>
                    <a:lstStyle/>
                    <a:p>
                      <a:pPr algn="just"/>
                      <a:r>
                        <a:rPr lang="en-US" sz="1400" dirty="0">
                          <a:solidFill>
                            <a:srgbClr val="103864"/>
                          </a:solidFill>
                          <a:sym typeface="Sora"/>
                        </a:rPr>
                        <a:t>Number of children covered by health insurance / Number of dependents</a:t>
                      </a:r>
                      <a:endParaRPr lang="en-US" dirty="0"/>
                    </a:p>
                  </a:txBody>
                  <a:tcPr/>
                </a:tc>
                <a:extLst>
                  <a:ext uri="{0D108BD9-81ED-4DB2-BD59-A6C34878D82A}">
                    <a16:rowId xmlns:a16="http://schemas.microsoft.com/office/drawing/2014/main" val="4285571131"/>
                  </a:ext>
                </a:extLst>
              </a:tr>
              <a:tr h="370840">
                <a:tc>
                  <a:txBody>
                    <a:bodyPr/>
                    <a:lstStyle/>
                    <a:p>
                      <a:pPr algn="ctr"/>
                      <a:r>
                        <a:rPr lang="en-US" sz="1400" dirty="0">
                          <a:solidFill>
                            <a:srgbClr val="103864"/>
                          </a:solidFill>
                          <a:sym typeface="Sora"/>
                        </a:rPr>
                        <a:t>smoker</a:t>
                      </a:r>
                      <a:endParaRPr lang="en-US" dirty="0"/>
                    </a:p>
                  </a:txBody>
                  <a:tcPr/>
                </a:tc>
                <a:tc>
                  <a:txBody>
                    <a:bodyPr/>
                    <a:lstStyle/>
                    <a:p>
                      <a:pPr algn="just"/>
                      <a:r>
                        <a:rPr lang="en-US" sz="1400" dirty="0">
                          <a:solidFill>
                            <a:srgbClr val="103864"/>
                          </a:solidFill>
                          <a:sym typeface="Sora"/>
                        </a:rPr>
                        <a:t>Smoking</a:t>
                      </a:r>
                      <a:endParaRPr lang="en-US" dirty="0"/>
                    </a:p>
                  </a:txBody>
                  <a:tcPr/>
                </a:tc>
                <a:extLst>
                  <a:ext uri="{0D108BD9-81ED-4DB2-BD59-A6C34878D82A}">
                    <a16:rowId xmlns:a16="http://schemas.microsoft.com/office/drawing/2014/main" val="3233928530"/>
                  </a:ext>
                </a:extLst>
              </a:tr>
              <a:tr h="370840">
                <a:tc>
                  <a:txBody>
                    <a:bodyPr/>
                    <a:lstStyle/>
                    <a:p>
                      <a:pPr algn="ctr"/>
                      <a:r>
                        <a:rPr lang="en-US" sz="1400" dirty="0">
                          <a:solidFill>
                            <a:srgbClr val="103864"/>
                          </a:solidFill>
                          <a:sym typeface="Sora"/>
                        </a:rPr>
                        <a:t>region</a:t>
                      </a:r>
                      <a:endParaRPr lang="en-US" dirty="0"/>
                    </a:p>
                  </a:txBody>
                  <a:tcPr/>
                </a:tc>
                <a:tc>
                  <a:txBody>
                    <a:bodyPr/>
                    <a:lstStyle/>
                    <a:p>
                      <a:pPr algn="just"/>
                      <a:r>
                        <a:rPr lang="en-US" sz="1400" dirty="0">
                          <a:solidFill>
                            <a:srgbClr val="103864"/>
                          </a:solidFill>
                          <a:sym typeface="Sora"/>
                        </a:rPr>
                        <a:t>The beneficiary's residential area in the US, northeast, southeast, southwest, northwest</a:t>
                      </a:r>
                      <a:endParaRPr lang="en-US" dirty="0"/>
                    </a:p>
                  </a:txBody>
                  <a:tcPr/>
                </a:tc>
                <a:extLst>
                  <a:ext uri="{0D108BD9-81ED-4DB2-BD59-A6C34878D82A}">
                    <a16:rowId xmlns:a16="http://schemas.microsoft.com/office/drawing/2014/main" val="245905995"/>
                  </a:ext>
                </a:extLst>
              </a:tr>
              <a:tr h="370840">
                <a:tc>
                  <a:txBody>
                    <a:bodyPr/>
                    <a:lstStyle/>
                    <a:p>
                      <a:pPr algn="ctr"/>
                      <a:r>
                        <a:rPr lang="en-US" sz="1400" dirty="0">
                          <a:solidFill>
                            <a:srgbClr val="103864"/>
                          </a:solidFill>
                          <a:sym typeface="Sora"/>
                        </a:rPr>
                        <a:t>charges</a:t>
                      </a:r>
                      <a:endParaRPr lang="en-US" dirty="0"/>
                    </a:p>
                  </a:txBody>
                  <a:tcPr/>
                </a:tc>
                <a:tc>
                  <a:txBody>
                    <a:bodyPr/>
                    <a:lstStyle/>
                    <a:p>
                      <a:pPr algn="just"/>
                      <a:r>
                        <a:rPr lang="en-US" sz="1400" dirty="0">
                          <a:solidFill>
                            <a:srgbClr val="103864"/>
                          </a:solidFill>
                          <a:sym typeface="Sora"/>
                        </a:rPr>
                        <a:t>Individual medical costs billed by health insurance</a:t>
                      </a:r>
                      <a:endParaRPr lang="en-US" dirty="0"/>
                    </a:p>
                  </a:txBody>
                  <a:tcPr/>
                </a:tc>
                <a:extLst>
                  <a:ext uri="{0D108BD9-81ED-4DB2-BD59-A6C34878D82A}">
                    <a16:rowId xmlns:a16="http://schemas.microsoft.com/office/drawing/2014/main" val="1725248013"/>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g142ad2f6649_0_44"/>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dirty="0"/>
              <a:t>Descriptive Statistics Analysis</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g142ad2f6649_0_84"/>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Mean of Age</a:t>
            </a:r>
            <a:endParaRPr dirty="0"/>
          </a:p>
        </p:txBody>
      </p:sp>
      <p:sp>
        <p:nvSpPr>
          <p:cNvPr id="234" name="Google Shape;234;g142ad2f6649_0_84"/>
          <p:cNvSpPr txBox="1"/>
          <p:nvPr/>
        </p:nvSpPr>
        <p:spPr>
          <a:xfrm>
            <a:off x="401515" y="1584375"/>
            <a:ext cx="11388900" cy="1938952"/>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Analyze average of age user using density plot.</a:t>
            </a:r>
          </a:p>
          <a:p>
            <a:pPr marL="101600" lvl="0" algn="l" rtl="0">
              <a:spcBef>
                <a:spcPts val="0"/>
              </a:spcBef>
              <a:spcAft>
                <a:spcPts val="0"/>
              </a:spcAft>
              <a:buClr>
                <a:srgbClr val="103864"/>
              </a:buClr>
              <a:buSzPts val="2000"/>
            </a:pPr>
            <a:endParaRPr lang="en-US"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Based on the picture below we could see that we can use mean or median data as average of insurance user by age because the data is evenly distributed.</a:t>
            </a:r>
          </a:p>
          <a:p>
            <a:pPr marL="101600" lvl="0" algn="l" rtl="0">
              <a:spcBef>
                <a:spcPts val="0"/>
              </a:spcBef>
              <a:spcAft>
                <a:spcPts val="0"/>
              </a:spcAft>
              <a:buClr>
                <a:srgbClr val="103864"/>
              </a:buClr>
              <a:buSzPts val="2000"/>
            </a:pPr>
            <a:endParaRPr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The average of insurance user is 39.</a:t>
            </a:r>
            <a:endParaRPr sz="2000" dirty="0">
              <a:solidFill>
                <a:srgbClr val="103864"/>
              </a:solidFill>
              <a:latin typeface="Sora"/>
              <a:ea typeface="Sora"/>
              <a:cs typeface="Sora"/>
              <a:sym typeface="Sora"/>
            </a:endParaRPr>
          </a:p>
        </p:txBody>
      </p:sp>
      <p:pic>
        <p:nvPicPr>
          <p:cNvPr id="1028" name="Picture 4">
            <a:extLst>
              <a:ext uri="{FF2B5EF4-FFF2-40B4-BE49-F238E27FC236}">
                <a16:creationId xmlns:a16="http://schemas.microsoft.com/office/drawing/2014/main" id="{6C08EFD1-B3C8-E24D-5C38-091A4D9A06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0525" y="3717518"/>
            <a:ext cx="3790950" cy="2647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142ad2f6649_0_8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Mean of Charges </a:t>
            </a:r>
            <a:endParaRPr dirty="0"/>
          </a:p>
        </p:txBody>
      </p:sp>
      <p:sp>
        <p:nvSpPr>
          <p:cNvPr id="240" name="Google Shape;240;g142ad2f6649_0_89"/>
          <p:cNvSpPr txBox="1"/>
          <p:nvPr/>
        </p:nvSpPr>
        <p:spPr>
          <a:xfrm>
            <a:off x="401515" y="1584375"/>
            <a:ext cx="11388900" cy="1938952"/>
          </a:xfrm>
          <a:prstGeom prst="rect">
            <a:avLst/>
          </a:prstGeom>
          <a:noFill/>
          <a:ln>
            <a:noFill/>
          </a:ln>
        </p:spPr>
        <p:txBody>
          <a:bodyPr spcFirstLastPara="1" wrap="square" lIns="91425" tIns="45700" rIns="91425" bIns="45700" anchor="t" anchorCtr="0">
            <a:spAutoFit/>
          </a:bodyPr>
          <a:lstStyle/>
          <a:p>
            <a:pPr marL="457200" indent="-355600">
              <a:buClr>
                <a:srgbClr val="103864"/>
              </a:buClr>
              <a:buSzPts val="2000"/>
              <a:buFont typeface="Sora"/>
              <a:buChar char="•"/>
            </a:pPr>
            <a:r>
              <a:rPr lang="en-US" sz="2000" dirty="0">
                <a:solidFill>
                  <a:srgbClr val="103864"/>
                </a:solidFill>
                <a:latin typeface="Sora"/>
                <a:ea typeface="Sora"/>
                <a:cs typeface="Sora"/>
                <a:sym typeface="Sora"/>
              </a:rPr>
              <a:t>Analyze average of charges using density plot.</a:t>
            </a:r>
          </a:p>
          <a:p>
            <a:pPr marL="101600" lvl="0" algn="l" rtl="0">
              <a:spcBef>
                <a:spcPts val="0"/>
              </a:spcBef>
              <a:spcAft>
                <a:spcPts val="0"/>
              </a:spcAft>
              <a:buClr>
                <a:srgbClr val="103864"/>
              </a:buClr>
              <a:buSzPts val="2000"/>
            </a:pPr>
            <a:endParaRPr lang="en-US"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Based on the picture below we could see that charges data is positively skewed so we use median for average of charges.</a:t>
            </a:r>
          </a:p>
          <a:p>
            <a:pPr marL="457200" lvl="0" indent="0" algn="l" rtl="0">
              <a:spcBef>
                <a:spcPts val="0"/>
              </a:spcBef>
              <a:spcAft>
                <a:spcPts val="0"/>
              </a:spcAft>
              <a:buNone/>
            </a:pPr>
            <a:endParaRPr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The average of charges is 9382.033.</a:t>
            </a:r>
            <a:endParaRPr sz="2000" dirty="0">
              <a:solidFill>
                <a:srgbClr val="103864"/>
              </a:solidFill>
              <a:latin typeface="Sora"/>
              <a:ea typeface="Sora"/>
              <a:cs typeface="Sora"/>
              <a:sym typeface="Sora"/>
            </a:endParaRPr>
          </a:p>
        </p:txBody>
      </p:sp>
      <p:pic>
        <p:nvPicPr>
          <p:cNvPr id="2050" name="Picture 2">
            <a:extLst>
              <a:ext uri="{FF2B5EF4-FFF2-40B4-BE49-F238E27FC236}">
                <a16:creationId xmlns:a16="http://schemas.microsoft.com/office/drawing/2014/main" id="{5930577D-EEAE-26D4-E356-DB2C275316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5300" y="3570032"/>
            <a:ext cx="3581400" cy="2647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1387</TotalTime>
  <Words>1854</Words>
  <Application>Microsoft Office PowerPoint</Application>
  <PresentationFormat>Widescreen</PresentationFormat>
  <Paragraphs>197</Paragraphs>
  <Slides>34</Slides>
  <Notes>34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34</vt:i4>
      </vt:variant>
    </vt:vector>
  </HeadingPairs>
  <TitlesOfParts>
    <vt:vector size="45" baseType="lpstr">
      <vt:lpstr>Montserrat Light</vt:lpstr>
      <vt:lpstr>Calibri</vt:lpstr>
      <vt:lpstr>Cambria Math</vt:lpstr>
      <vt:lpstr>Wingdings</vt:lpstr>
      <vt:lpstr>Arial</vt:lpstr>
      <vt:lpstr>Roboto Mono Medium</vt:lpstr>
      <vt:lpstr>Sora</vt:lpstr>
      <vt:lpstr>Roboto Mono Light</vt:lpstr>
      <vt:lpstr>Roboto Mono</vt:lpstr>
      <vt:lpstr>1_Office Theme</vt:lpstr>
      <vt:lpstr>Office Theme</vt:lpstr>
      <vt:lpstr>PowerPoint Presentation</vt:lpstr>
      <vt:lpstr>Outline</vt:lpstr>
      <vt:lpstr>Introduction</vt:lpstr>
      <vt:lpstr>Introduction</vt:lpstr>
      <vt:lpstr>Dataset</vt:lpstr>
      <vt:lpstr>Dataset</vt:lpstr>
      <vt:lpstr>Descriptive Statistics Analysis</vt:lpstr>
      <vt:lpstr>Mean of Age</vt:lpstr>
      <vt:lpstr>Mean of Charges </vt:lpstr>
      <vt:lpstr>Mean of Smoker BMI</vt:lpstr>
      <vt:lpstr>Average BMI by Sex</vt:lpstr>
      <vt:lpstr>Analysis</vt:lpstr>
      <vt:lpstr>Categorical Variables Analysis</vt:lpstr>
      <vt:lpstr>Proportion of smokers and non-smokers</vt:lpstr>
      <vt:lpstr>Proportion of charges in each region</vt:lpstr>
      <vt:lpstr>Sex with the most charges in insurance bill</vt:lpstr>
      <vt:lpstr>Proportion of people in each region</vt:lpstr>
      <vt:lpstr>Analysis</vt:lpstr>
      <vt:lpstr>Continuous Variables Analysis</vt:lpstr>
      <vt:lpstr>Probability of someone has high charges given he’s a smoker</vt:lpstr>
      <vt:lpstr>BMI vs Smokers</vt:lpstr>
      <vt:lpstr>High BMI vs Low BMI</vt:lpstr>
      <vt:lpstr>Smokers with high BMI vs Non-Smokers with high BMI</vt:lpstr>
      <vt:lpstr>Analysis</vt:lpstr>
      <vt:lpstr>Variables Correlation</vt:lpstr>
      <vt:lpstr>Correlation </vt:lpstr>
      <vt:lpstr>Hypothesis Testing</vt:lpstr>
      <vt:lpstr>Smoker’s charges are higher than non smoker’s</vt:lpstr>
      <vt:lpstr>User with BMI above 25 charges are higher than below 25</vt:lpstr>
      <vt:lpstr>Male has the same BMI as female</vt:lpstr>
      <vt:lpstr>Conclusion</vt:lpstr>
      <vt:lpstr>Conclusion</vt:lpstr>
      <vt:lpstr>Notes</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RIDO TRI PUTRA</dc:creator>
  <cp:lastModifiedBy>Dyah Kartika</cp:lastModifiedBy>
  <cp:revision>74</cp:revision>
  <dcterms:created xsi:type="dcterms:W3CDTF">2022-06-30T03:08:43Z</dcterms:created>
  <dcterms:modified xsi:type="dcterms:W3CDTF">2022-10-07T11:44:24Z</dcterms:modified>
</cp:coreProperties>
</file>